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0693400" cy="7562850"/>
  <p:notesSz cx="10693400" cy="75628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1530"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GB" smtClean="0"/>
              <a:t>01/04/2022</a:t>
            </a:fld>
            <a:endParaRPr lang="en-GB"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GB" smtClean="0"/>
              <a:t>01/04/2022</a:t>
            </a:fld>
            <a:endParaRPr lang="en-GB"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lang="en-GB" smtClean="0"/>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tx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GB" smtClean="0"/>
              <a:t>01/04/2022</a:t>
            </a:fld>
            <a:endParaRPr lang="en-GB"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lang="en-GB" smtClean="0"/>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GB" smtClean="0"/>
              <a:t>01/04/2022</a:t>
            </a:fld>
            <a:endParaRPr lang="en-GB"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lang="en-GB" smtClean="0"/>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GB" smtClean="0"/>
              <a:t>01/04/2022</a:t>
            </a:fld>
            <a:endParaRPr lang="en-GB"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lang="en-GB" smtClean="0"/>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67753" y="457174"/>
            <a:ext cx="740054" cy="740054"/>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391159" y="393902"/>
            <a:ext cx="9911080" cy="300355"/>
          </a:xfrm>
          <a:prstGeom prst="rect">
            <a:avLst/>
          </a:prstGeom>
        </p:spPr>
        <p:txBody>
          <a:bodyPr wrap="square" lIns="0" tIns="0" rIns="0" bIns="0">
            <a:spAutoFit/>
          </a:bodyPr>
          <a:lstStyle>
            <a:lvl1pPr>
              <a:defRPr sz="1800" b="1" i="0">
                <a:solidFill>
                  <a:schemeClr val="tx1"/>
                </a:solidFill>
                <a:latin typeface="Calibri"/>
                <a:cs typeface="Calibri"/>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GB" smtClean="0"/>
              <a:t>01/04/2022</a:t>
            </a:fld>
            <a:endParaRPr lang="en-GB" dirty="0"/>
          </a:p>
        </p:txBody>
      </p:sp>
      <p:sp>
        <p:nvSpPr>
          <p:cNvPr id="6" name="Holder 6"/>
          <p:cNvSpPr>
            <a:spLocks noGrp="1"/>
          </p:cNvSpPr>
          <p:nvPr>
            <p:ph type="sldNum" sz="quarter" idx="7"/>
          </p:nvPr>
        </p:nvSpPr>
        <p:spPr>
          <a:xfrm>
            <a:off x="7699248" y="7033450"/>
            <a:ext cx="2459482"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lang="en-GB" smtClean="0"/>
              <a:t>‹#›</a:t>
            </a:fld>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9.jpg"/><Relationship Id="rId7" Type="http://schemas.openxmlformats.org/officeDocument/2006/relationships/image" Target="../media/image13.png"/><Relationship Id="rId2" Type="http://schemas.openxmlformats.org/officeDocument/2006/relationships/image" Target="../media/image8.jpg"/><Relationship Id="rId1" Type="http://schemas.openxmlformats.org/officeDocument/2006/relationships/slideLayout" Target="../slideLayouts/slideLayout2.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1617" y="428625"/>
            <a:ext cx="2027684" cy="844462"/>
          </a:xfrm>
          <a:prstGeom prst="rect">
            <a:avLst/>
          </a:prstGeom>
        </p:spPr>
        <p:txBody>
          <a:bodyPr vert="horz" wrap="square" lIns="0" tIns="13335" rIns="0" bIns="0" rtlCol="0">
            <a:spAutoFit/>
          </a:bodyPr>
          <a:lstStyle/>
          <a:p>
            <a:pPr marL="12700">
              <a:spcBef>
                <a:spcPts val="105"/>
              </a:spcBef>
            </a:pPr>
            <a:r>
              <a:rPr lang="bg-BG" i="1" dirty="0">
                <a:sym typeface="Calibri"/>
              </a:rPr>
              <a:t>БЕЗОПАСНО ТРАНСПОРТИРАНЕ НА ГАЗОВЕ</a:t>
            </a:r>
            <a:endParaRPr lang="bg-BG" dirty="0">
              <a:sym typeface="Calibri"/>
            </a:endParaRPr>
          </a:p>
        </p:txBody>
      </p:sp>
      <p:sp>
        <p:nvSpPr>
          <p:cNvPr id="4" name="object 4"/>
          <p:cNvSpPr txBox="1"/>
          <p:nvPr/>
        </p:nvSpPr>
        <p:spPr>
          <a:xfrm>
            <a:off x="391159" y="2544292"/>
            <a:ext cx="3099435" cy="565539"/>
          </a:xfrm>
          <a:prstGeom prst="rect">
            <a:avLst/>
          </a:prstGeom>
        </p:spPr>
        <p:txBody>
          <a:bodyPr vert="horz" wrap="square" lIns="0" tIns="11430" rIns="0" bIns="0" rtlCol="0">
            <a:spAutoFit/>
          </a:bodyPr>
          <a:lstStyle/>
          <a:p>
            <a:pPr marL="220979" marR="5080" indent="-208279" algn="just">
              <a:spcBef>
                <a:spcPts val="90"/>
              </a:spcBef>
              <a:buSzPct val="71428"/>
              <a:buFont typeface="Symbol"/>
              <a:buChar char=""/>
              <a:tabLst>
                <a:tab pos="233679" algn="l"/>
              </a:tabLst>
            </a:pPr>
            <a:r>
              <a:rPr lang="bg-BG" sz="1200" dirty="0">
                <a:latin typeface="Calibri"/>
                <a:sym typeface="Calibri"/>
              </a:rPr>
              <a:t>Изтичането на газ в затворен автомобил е опасно и може да доведе до пожар, експлозия, отравяне или задушаване.</a:t>
            </a:r>
            <a:endParaRPr lang="bg-BG" sz="1200" dirty="0">
              <a:latin typeface="Calibri"/>
              <a:cs typeface="Calibri"/>
              <a:sym typeface="Calibri"/>
            </a:endParaRPr>
          </a:p>
        </p:txBody>
      </p:sp>
      <p:sp>
        <p:nvSpPr>
          <p:cNvPr id="5" name="object 5"/>
          <p:cNvSpPr txBox="1"/>
          <p:nvPr/>
        </p:nvSpPr>
        <p:spPr>
          <a:xfrm>
            <a:off x="391159" y="3171825"/>
            <a:ext cx="3098165" cy="752129"/>
          </a:xfrm>
          <a:prstGeom prst="rect">
            <a:avLst/>
          </a:prstGeom>
        </p:spPr>
        <p:txBody>
          <a:bodyPr vert="horz" wrap="square" lIns="0" tIns="13335" rIns="0" bIns="0" rtlCol="0">
            <a:spAutoFit/>
          </a:bodyPr>
          <a:lstStyle/>
          <a:p>
            <a:pPr marL="220979" marR="5080" indent="-208279" algn="just">
              <a:spcBef>
                <a:spcPts val="105"/>
              </a:spcBef>
              <a:buSzPct val="71428"/>
              <a:buFont typeface="Symbol"/>
              <a:buChar char=""/>
              <a:tabLst>
                <a:tab pos="233679" algn="l"/>
              </a:tabLst>
            </a:pPr>
            <a:r>
              <a:rPr lang="bg-BG" sz="1200" dirty="0">
                <a:latin typeface="Calibri"/>
                <a:sym typeface="Calibri"/>
              </a:rPr>
              <a:t>Изтичането може да бъде причинено от изпускащи вентили на бутилки или от счупването на вентилите, както и от предпазни клапани</a:t>
            </a:r>
            <a:endParaRPr lang="bg-BG" sz="1200" dirty="0">
              <a:latin typeface="Calibri"/>
              <a:cs typeface="Calibri"/>
              <a:sym typeface="Calibri"/>
            </a:endParaRPr>
          </a:p>
        </p:txBody>
      </p:sp>
      <p:sp>
        <p:nvSpPr>
          <p:cNvPr id="6" name="object 6"/>
          <p:cNvSpPr txBox="1"/>
          <p:nvPr/>
        </p:nvSpPr>
        <p:spPr>
          <a:xfrm>
            <a:off x="1130604" y="1876425"/>
            <a:ext cx="2241550" cy="443070"/>
          </a:xfrm>
          <a:prstGeom prst="rect">
            <a:avLst/>
          </a:prstGeom>
        </p:spPr>
        <p:txBody>
          <a:bodyPr vert="horz" wrap="square" lIns="0" tIns="12065" rIns="0" bIns="0" rtlCol="0">
            <a:spAutoFit/>
          </a:bodyPr>
          <a:lstStyle/>
          <a:p>
            <a:pPr marL="12700">
              <a:lnSpc>
                <a:spcPct val="100000"/>
              </a:lnSpc>
              <a:spcBef>
                <a:spcPts val="95"/>
              </a:spcBef>
            </a:pPr>
            <a:r>
              <a:rPr lang="bg-BG" sz="1400" b="1" dirty="0">
                <a:latin typeface="Calibri"/>
                <a:sym typeface="Calibri"/>
              </a:rPr>
              <a:t>Възможно е в автомобила да изтече газ</a:t>
            </a:r>
            <a:endParaRPr lang="bg-BG" sz="1400" dirty="0">
              <a:latin typeface="Calibri"/>
              <a:cs typeface="Calibri"/>
              <a:sym typeface="Calibri"/>
            </a:endParaRPr>
          </a:p>
        </p:txBody>
      </p:sp>
      <p:sp>
        <p:nvSpPr>
          <p:cNvPr id="7" name="object 7"/>
          <p:cNvSpPr txBox="1"/>
          <p:nvPr/>
        </p:nvSpPr>
        <p:spPr>
          <a:xfrm>
            <a:off x="1092503" y="4205664"/>
            <a:ext cx="2432139" cy="794961"/>
          </a:xfrm>
          <a:prstGeom prst="rect">
            <a:avLst/>
          </a:prstGeom>
        </p:spPr>
        <p:txBody>
          <a:bodyPr vert="horz" wrap="square" lIns="0" tIns="12700" rIns="0" bIns="0" rtlCol="0">
            <a:spAutoFit/>
          </a:bodyPr>
          <a:lstStyle/>
          <a:p>
            <a:pPr marL="12700" marR="5080">
              <a:lnSpc>
                <a:spcPct val="121200"/>
              </a:lnSpc>
              <a:spcBef>
                <a:spcPts val="100"/>
              </a:spcBef>
            </a:pPr>
            <a:r>
              <a:rPr lang="bg-BG" sz="1400" b="1" dirty="0">
                <a:latin typeface="Calibri"/>
                <a:sym typeface="Calibri"/>
              </a:rPr>
              <a:t>Втечнените газове представляват допълнителна опасност</a:t>
            </a:r>
            <a:endParaRPr lang="bg-BG" sz="1400" dirty="0">
              <a:latin typeface="Calibri"/>
              <a:cs typeface="Calibri"/>
              <a:sym typeface="Calibri"/>
            </a:endParaRPr>
          </a:p>
        </p:txBody>
      </p:sp>
      <p:sp>
        <p:nvSpPr>
          <p:cNvPr id="8" name="object 8"/>
          <p:cNvSpPr txBox="1"/>
          <p:nvPr/>
        </p:nvSpPr>
        <p:spPr>
          <a:xfrm>
            <a:off x="377443" y="5024094"/>
            <a:ext cx="3114675" cy="1502334"/>
          </a:xfrm>
          <a:prstGeom prst="rect">
            <a:avLst/>
          </a:prstGeom>
        </p:spPr>
        <p:txBody>
          <a:bodyPr vert="horz" wrap="square" lIns="0" tIns="12065" rIns="0" bIns="0" rtlCol="0">
            <a:spAutoFit/>
          </a:bodyPr>
          <a:lstStyle/>
          <a:p>
            <a:pPr marL="220979" marR="5080" indent="-208279" algn="just">
              <a:spcBef>
                <a:spcPts val="95"/>
              </a:spcBef>
              <a:buSzPct val="71428"/>
              <a:buFont typeface="Symbol"/>
              <a:buChar char=""/>
              <a:tabLst>
                <a:tab pos="221615" algn="l"/>
              </a:tabLst>
            </a:pPr>
            <a:r>
              <a:rPr lang="bg-BG" sz="1200" dirty="0">
                <a:latin typeface="Calibri"/>
                <a:sym typeface="Calibri"/>
              </a:rPr>
              <a:t>Втечнените газове (като например течен кислород или течен азот) бързо се изпаряват, като газът излиза или през предпазните клапани или от преобърнати контейнери, което води до натрупване на голямо количество газ в затвореното помещение</a:t>
            </a:r>
          </a:p>
          <a:p>
            <a:pPr marL="220979" marR="5080" indent="-208279" algn="just">
              <a:spcBef>
                <a:spcPts val="95"/>
              </a:spcBef>
              <a:buSzPct val="71428"/>
              <a:buFont typeface="Symbol"/>
              <a:buChar char=""/>
              <a:tabLst>
                <a:tab pos="221615" algn="l"/>
              </a:tabLst>
            </a:pPr>
            <a:r>
              <a:rPr lang="bg-BG" sz="1200" dirty="0">
                <a:latin typeface="Calibri"/>
                <a:sym typeface="Calibri"/>
              </a:rPr>
              <a:t>.</a:t>
            </a:r>
            <a:endParaRPr lang="bg-BG" sz="1200" dirty="0">
              <a:latin typeface="Calibri"/>
              <a:cs typeface="Calibri"/>
              <a:sym typeface="Calibri"/>
            </a:endParaRPr>
          </a:p>
        </p:txBody>
      </p:sp>
      <p:sp>
        <p:nvSpPr>
          <p:cNvPr id="9" name="object 9"/>
          <p:cNvSpPr txBox="1"/>
          <p:nvPr/>
        </p:nvSpPr>
        <p:spPr>
          <a:xfrm>
            <a:off x="377443" y="6340086"/>
            <a:ext cx="3112770" cy="565539"/>
          </a:xfrm>
          <a:prstGeom prst="rect">
            <a:avLst/>
          </a:prstGeom>
        </p:spPr>
        <p:txBody>
          <a:bodyPr vert="horz" wrap="square" lIns="0" tIns="11430" rIns="0" bIns="0" rtlCol="0">
            <a:spAutoFit/>
          </a:bodyPr>
          <a:lstStyle/>
          <a:p>
            <a:pPr marL="220979" marR="5080" indent="-208279" algn="just">
              <a:spcBef>
                <a:spcPts val="90"/>
              </a:spcBef>
              <a:buSzPct val="71428"/>
              <a:buFont typeface="Symbol"/>
              <a:buChar char=""/>
              <a:tabLst>
                <a:tab pos="233679" algn="l"/>
              </a:tabLst>
            </a:pPr>
            <a:r>
              <a:rPr lang="bg-BG" sz="1200" dirty="0">
                <a:latin typeface="Calibri"/>
                <a:sym typeface="Calibri"/>
              </a:rPr>
              <a:t>Разливане на нискотемпературни течности върху метал, като например върху други бутилки, може да го окрехкости и счупи.</a:t>
            </a:r>
            <a:endParaRPr lang="bg-BG" sz="1200" dirty="0">
              <a:latin typeface="Calibri"/>
              <a:cs typeface="Calibri"/>
              <a:sym typeface="Calibri"/>
            </a:endParaRPr>
          </a:p>
        </p:txBody>
      </p:sp>
      <p:sp>
        <p:nvSpPr>
          <p:cNvPr id="10" name="object 10"/>
          <p:cNvSpPr/>
          <p:nvPr/>
        </p:nvSpPr>
        <p:spPr>
          <a:xfrm>
            <a:off x="386043" y="1840167"/>
            <a:ext cx="664524" cy="664525"/>
          </a:xfrm>
          <a:prstGeom prst="rect">
            <a:avLst/>
          </a:prstGeom>
          <a:blipFill>
            <a:blip r:embed="rId2" cstate="print"/>
            <a:stretch>
              <a:fillRect/>
            </a:stretch>
          </a:blipFill>
        </p:spPr>
        <p:txBody>
          <a:bodyPr wrap="square" lIns="0" tIns="0" rIns="0" bIns="0" rtlCol="0"/>
          <a:lstStyle/>
          <a:p>
            <a:endParaRPr/>
          </a:p>
        </p:txBody>
      </p:sp>
      <p:sp>
        <p:nvSpPr>
          <p:cNvPr id="11" name="object 11"/>
          <p:cNvSpPr/>
          <p:nvPr/>
        </p:nvSpPr>
        <p:spPr>
          <a:xfrm>
            <a:off x="404333" y="4272093"/>
            <a:ext cx="627942" cy="652332"/>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3826002" y="462484"/>
            <a:ext cx="627936" cy="627936"/>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7284721" y="474918"/>
            <a:ext cx="646237" cy="640140"/>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3826003" y="4309555"/>
            <a:ext cx="652333" cy="658429"/>
          </a:xfrm>
          <a:prstGeom prst="rect">
            <a:avLst/>
          </a:prstGeom>
          <a:blipFill>
            <a:blip r:embed="rId6" cstate="print"/>
            <a:stretch>
              <a:fillRect/>
            </a:stretch>
          </a:blipFill>
        </p:spPr>
        <p:txBody>
          <a:bodyPr wrap="square" lIns="0" tIns="0" rIns="0" bIns="0" rtlCol="0"/>
          <a:lstStyle/>
          <a:p>
            <a:endParaRPr/>
          </a:p>
        </p:txBody>
      </p:sp>
      <p:sp>
        <p:nvSpPr>
          <p:cNvPr id="15" name="object 15"/>
          <p:cNvSpPr txBox="1"/>
          <p:nvPr/>
        </p:nvSpPr>
        <p:spPr>
          <a:xfrm>
            <a:off x="3840607" y="1201267"/>
            <a:ext cx="2969260" cy="382156"/>
          </a:xfrm>
          <a:prstGeom prst="rect">
            <a:avLst/>
          </a:prstGeom>
        </p:spPr>
        <p:txBody>
          <a:bodyPr vert="horz" wrap="square" lIns="0" tIns="12700" rIns="0" bIns="0" rtlCol="0">
            <a:spAutoFit/>
          </a:bodyPr>
          <a:lstStyle/>
          <a:p>
            <a:pPr marL="220979" marR="5080" indent="-208279">
              <a:spcBef>
                <a:spcPts val="100"/>
              </a:spcBef>
              <a:buSzPct val="71428"/>
              <a:buFont typeface="Symbol"/>
              <a:buChar char=""/>
              <a:tabLst>
                <a:tab pos="220979" algn="l"/>
                <a:tab pos="221615" algn="l"/>
              </a:tabLst>
            </a:pPr>
            <a:r>
              <a:rPr lang="bg-BG" sz="1200" dirty="0">
                <a:latin typeface="Calibri"/>
                <a:sym typeface="Calibri"/>
              </a:rPr>
              <a:t>Повечето пълни газови бутилки могат да достигнат тегло от 25 кг</a:t>
            </a:r>
            <a:r>
              <a:rPr lang="bg-BG" sz="1200" dirty="0"/>
              <a:t> </a:t>
            </a:r>
            <a:r>
              <a:rPr lang="bg-BG" sz="1200" dirty="0">
                <a:latin typeface="Calibri"/>
                <a:sym typeface="Calibri"/>
              </a:rPr>
              <a:t>до над 100 кг.</a:t>
            </a:r>
            <a:endParaRPr lang="bg-BG" sz="1200" dirty="0">
              <a:latin typeface="Calibri"/>
              <a:cs typeface="Calibri"/>
              <a:sym typeface="Calibri"/>
            </a:endParaRPr>
          </a:p>
        </p:txBody>
      </p:sp>
      <p:sp>
        <p:nvSpPr>
          <p:cNvPr id="16" name="object 16"/>
          <p:cNvSpPr txBox="1"/>
          <p:nvPr/>
        </p:nvSpPr>
        <p:spPr>
          <a:xfrm>
            <a:off x="3840607" y="1670712"/>
            <a:ext cx="2969895" cy="565539"/>
          </a:xfrm>
          <a:prstGeom prst="rect">
            <a:avLst/>
          </a:prstGeom>
        </p:spPr>
        <p:txBody>
          <a:bodyPr vert="horz" wrap="square" lIns="0" tIns="11430" rIns="0" bIns="0" rtlCol="0">
            <a:spAutoFit/>
          </a:bodyPr>
          <a:lstStyle/>
          <a:p>
            <a:pPr marL="220979" marR="5080" indent="-208279" algn="just">
              <a:spcBef>
                <a:spcPts val="90"/>
              </a:spcBef>
              <a:buSzPct val="71428"/>
              <a:buFont typeface="Symbol"/>
              <a:buChar char=""/>
              <a:tabLst>
                <a:tab pos="221615" algn="l"/>
              </a:tabLst>
            </a:pPr>
            <a:r>
              <a:rPr lang="bg-BG" sz="1200" dirty="0">
                <a:latin typeface="Calibri"/>
                <a:sym typeface="Calibri"/>
              </a:rPr>
              <a:t>По време на </a:t>
            </a:r>
            <a:r>
              <a:rPr lang="bg-BG" sz="1200" dirty="0" err="1">
                <a:latin typeface="Calibri"/>
                <a:sym typeface="Calibri"/>
              </a:rPr>
              <a:t>товаро</a:t>
            </a:r>
            <a:r>
              <a:rPr lang="bg-BG" sz="1200" dirty="0">
                <a:latin typeface="Calibri"/>
                <a:sym typeface="Calibri"/>
              </a:rPr>
              <a:t> - разтоварния процес може да възникнат наранявания поради падане/изпускане на бутилки.</a:t>
            </a:r>
            <a:endParaRPr lang="bg-BG" sz="1200" dirty="0">
              <a:latin typeface="Calibri"/>
              <a:cs typeface="Calibri"/>
              <a:sym typeface="Calibri"/>
            </a:endParaRPr>
          </a:p>
        </p:txBody>
      </p:sp>
      <p:sp>
        <p:nvSpPr>
          <p:cNvPr id="17" name="object 17"/>
          <p:cNvSpPr txBox="1"/>
          <p:nvPr/>
        </p:nvSpPr>
        <p:spPr>
          <a:xfrm>
            <a:off x="3840607" y="2508205"/>
            <a:ext cx="2972435" cy="1120820"/>
          </a:xfrm>
          <a:prstGeom prst="rect">
            <a:avLst/>
          </a:prstGeom>
        </p:spPr>
        <p:txBody>
          <a:bodyPr vert="horz" wrap="square" lIns="0" tIns="12700" rIns="0" bIns="0" rtlCol="0">
            <a:spAutoFit/>
          </a:bodyPr>
          <a:lstStyle/>
          <a:p>
            <a:pPr marL="220979" marR="5080" indent="-208279" algn="just">
              <a:spcBef>
                <a:spcPts val="100"/>
              </a:spcBef>
              <a:buSzPct val="71428"/>
              <a:buFont typeface="Symbol"/>
              <a:buChar char=""/>
              <a:tabLst>
                <a:tab pos="221615" algn="l"/>
              </a:tabLst>
            </a:pPr>
            <a:r>
              <a:rPr lang="bg-BG" sz="1200" dirty="0">
                <a:latin typeface="Calibri"/>
                <a:sym typeface="Calibri"/>
              </a:rPr>
              <a:t>Рязкото спиране или неправилното управление на автомобила представляват допълнителни опасности, породени от претоварване на автомобила или небалансирано натоварване.</a:t>
            </a:r>
            <a:endParaRPr lang="bg-BG" sz="1200" dirty="0">
              <a:latin typeface="Calibri"/>
              <a:cs typeface="Calibri"/>
              <a:sym typeface="Calibri"/>
            </a:endParaRPr>
          </a:p>
        </p:txBody>
      </p:sp>
      <p:sp>
        <p:nvSpPr>
          <p:cNvPr id="18" name="object 18"/>
          <p:cNvSpPr txBox="1"/>
          <p:nvPr/>
        </p:nvSpPr>
        <p:spPr>
          <a:xfrm>
            <a:off x="4508500" y="432645"/>
            <a:ext cx="2308225" cy="711732"/>
          </a:xfrm>
          <a:prstGeom prst="rect">
            <a:avLst/>
          </a:prstGeom>
        </p:spPr>
        <p:txBody>
          <a:bodyPr vert="horz" wrap="square" lIns="0" tIns="64769" rIns="0" bIns="0" rtlCol="0">
            <a:spAutoFit/>
          </a:bodyPr>
          <a:lstStyle/>
          <a:p>
            <a:pPr marL="12700">
              <a:lnSpc>
                <a:spcPct val="100000"/>
              </a:lnSpc>
              <a:spcBef>
                <a:spcPts val="509"/>
              </a:spcBef>
            </a:pPr>
            <a:r>
              <a:rPr lang="bg-BG" sz="1400" b="1" kern="0" dirty="0">
                <a:solidFill>
                  <a:schemeClr val="tx1">
                    <a:lumMod val="100000"/>
                  </a:schemeClr>
                </a:solidFill>
                <a:latin typeface="Calibri"/>
                <a:sym typeface="Calibri"/>
              </a:rPr>
              <a:t>Газовите бутилки може да тежат и да бъдат трудни за пренасяне</a:t>
            </a:r>
            <a:endParaRPr lang="bg-BG" sz="1400" kern="0" dirty="0">
              <a:solidFill>
                <a:schemeClr val="tx1">
                  <a:lumMod val="100000"/>
                </a:schemeClr>
              </a:solidFill>
              <a:latin typeface="Calibri"/>
              <a:cs typeface="Calibri"/>
              <a:sym typeface="Calibri"/>
            </a:endParaRPr>
          </a:p>
        </p:txBody>
      </p:sp>
      <p:sp>
        <p:nvSpPr>
          <p:cNvPr id="19" name="object 19"/>
          <p:cNvSpPr txBox="1"/>
          <p:nvPr/>
        </p:nvSpPr>
        <p:spPr>
          <a:xfrm>
            <a:off x="3837559" y="5085054"/>
            <a:ext cx="3019425" cy="565539"/>
          </a:xfrm>
          <a:prstGeom prst="rect">
            <a:avLst/>
          </a:prstGeom>
        </p:spPr>
        <p:txBody>
          <a:bodyPr vert="horz" wrap="square" lIns="0" tIns="11430" rIns="0" bIns="0" rtlCol="0">
            <a:spAutoFit/>
          </a:bodyPr>
          <a:lstStyle/>
          <a:p>
            <a:pPr marL="220979" marR="5080" indent="-208279" algn="just">
              <a:spcBef>
                <a:spcPts val="90"/>
              </a:spcBef>
              <a:buSzPct val="71428"/>
              <a:buFont typeface="Symbol"/>
              <a:buChar char=""/>
              <a:tabLst>
                <a:tab pos="221615" algn="l"/>
              </a:tabLst>
            </a:pPr>
            <a:r>
              <a:rPr lang="bg-BG" sz="1200" dirty="0">
                <a:latin typeface="Calibri"/>
                <a:sym typeface="Calibri"/>
              </a:rPr>
              <a:t>Бутилките могат да причинят наранявания или щети, ако се разместват при завиване или спиране на автомобила.</a:t>
            </a:r>
            <a:endParaRPr lang="bg-BG" sz="1200" dirty="0">
              <a:latin typeface="Calibri"/>
              <a:cs typeface="Calibri"/>
              <a:sym typeface="Calibri"/>
            </a:endParaRPr>
          </a:p>
        </p:txBody>
      </p:sp>
      <p:sp>
        <p:nvSpPr>
          <p:cNvPr id="20" name="object 20"/>
          <p:cNvSpPr txBox="1"/>
          <p:nvPr/>
        </p:nvSpPr>
        <p:spPr>
          <a:xfrm>
            <a:off x="3837559" y="5762625"/>
            <a:ext cx="2928620" cy="382156"/>
          </a:xfrm>
          <a:prstGeom prst="rect">
            <a:avLst/>
          </a:prstGeom>
        </p:spPr>
        <p:txBody>
          <a:bodyPr vert="horz" wrap="square" lIns="0" tIns="12700" rIns="0" bIns="0" rtlCol="0">
            <a:spAutoFit/>
          </a:bodyPr>
          <a:lstStyle/>
          <a:p>
            <a:pPr marL="220979" indent="-208279">
              <a:spcBef>
                <a:spcPts val="100"/>
              </a:spcBef>
              <a:buSzPct val="71428"/>
              <a:buFont typeface="Symbol"/>
              <a:buChar char=""/>
              <a:tabLst>
                <a:tab pos="220979" algn="l"/>
                <a:tab pos="221615" algn="l"/>
              </a:tabLst>
            </a:pPr>
            <a:r>
              <a:rPr lang="bg-BG" sz="1200" dirty="0">
                <a:latin typeface="Calibri"/>
                <a:sym typeface="Calibri"/>
              </a:rPr>
              <a:t>Всяка бутилка, която не е добре закрепена, представлява опасност.</a:t>
            </a:r>
            <a:endParaRPr lang="bg-BG" sz="1200" dirty="0">
              <a:latin typeface="Calibri"/>
              <a:cs typeface="Calibri"/>
              <a:sym typeface="Calibri"/>
            </a:endParaRPr>
          </a:p>
        </p:txBody>
      </p:sp>
      <p:sp>
        <p:nvSpPr>
          <p:cNvPr id="21" name="object 21"/>
          <p:cNvSpPr txBox="1"/>
          <p:nvPr/>
        </p:nvSpPr>
        <p:spPr>
          <a:xfrm>
            <a:off x="4531360" y="4295927"/>
            <a:ext cx="2186940" cy="516488"/>
          </a:xfrm>
          <a:prstGeom prst="rect">
            <a:avLst/>
          </a:prstGeom>
        </p:spPr>
        <p:txBody>
          <a:bodyPr vert="horz" wrap="square" lIns="0" tIns="12700" rIns="0" bIns="0" rtlCol="0">
            <a:spAutoFit/>
          </a:bodyPr>
          <a:lstStyle/>
          <a:p>
            <a:pPr marL="12700" marR="5080">
              <a:lnSpc>
                <a:spcPct val="121200"/>
              </a:lnSpc>
              <a:spcBef>
                <a:spcPts val="100"/>
              </a:spcBef>
            </a:pPr>
            <a:r>
              <a:rPr lang="bg-BG" sz="1400" b="1" dirty="0">
                <a:latin typeface="Calibri"/>
                <a:sym typeface="Calibri"/>
              </a:rPr>
              <a:t>Бутилките може да се разместват в автомобила</a:t>
            </a:r>
            <a:endParaRPr lang="bg-BG" sz="1400" dirty="0">
              <a:latin typeface="Calibri"/>
              <a:cs typeface="Calibri"/>
              <a:sym typeface="Calibri"/>
            </a:endParaRPr>
          </a:p>
        </p:txBody>
      </p:sp>
      <p:sp>
        <p:nvSpPr>
          <p:cNvPr id="22" name="object 22"/>
          <p:cNvSpPr txBox="1"/>
          <p:nvPr/>
        </p:nvSpPr>
        <p:spPr>
          <a:xfrm>
            <a:off x="7287005" y="1142087"/>
            <a:ext cx="1542179" cy="2044149"/>
          </a:xfrm>
          <a:prstGeom prst="rect">
            <a:avLst/>
          </a:prstGeom>
        </p:spPr>
        <p:txBody>
          <a:bodyPr vert="horz" wrap="square" lIns="0" tIns="12700" rIns="0" bIns="0" rtlCol="0">
            <a:spAutoFit/>
          </a:bodyPr>
          <a:lstStyle/>
          <a:p>
            <a:pPr marL="220979" marR="5080" lvl="0" indent="-208279">
              <a:spcBef>
                <a:spcPts val="95"/>
              </a:spcBef>
              <a:buSzPct val="71428"/>
              <a:buFont typeface="Symbol"/>
              <a:buChar char=""/>
              <a:tabLst>
                <a:tab pos="221615" algn="l"/>
              </a:tabLst>
            </a:pPr>
            <a:r>
              <a:rPr lang="bg-BG" sz="1200" dirty="0">
                <a:latin typeface="Calibri"/>
                <a:sym typeface="Calibri"/>
              </a:rPr>
              <a:t>Върху етикетите са описани опасностите, които газът крие, и единствено чрез тях може да се идентифицира със сигурност съдържанието на дадена бутилка или контейнер.</a:t>
            </a:r>
            <a:endParaRPr lang="bg-BG" sz="1200" dirty="0">
              <a:latin typeface="Calibri"/>
              <a:cs typeface="Calibri"/>
              <a:sym typeface="Calibri"/>
            </a:endParaRPr>
          </a:p>
        </p:txBody>
      </p:sp>
      <p:sp>
        <p:nvSpPr>
          <p:cNvPr id="24" name="object 24"/>
          <p:cNvSpPr txBox="1"/>
          <p:nvPr/>
        </p:nvSpPr>
        <p:spPr>
          <a:xfrm>
            <a:off x="7976996" y="645922"/>
            <a:ext cx="1789304" cy="227626"/>
          </a:xfrm>
          <a:prstGeom prst="rect">
            <a:avLst/>
          </a:prstGeom>
        </p:spPr>
        <p:txBody>
          <a:bodyPr vert="horz" wrap="square" lIns="0" tIns="12065" rIns="0" bIns="0" rtlCol="0">
            <a:spAutoFit/>
          </a:bodyPr>
          <a:lstStyle/>
          <a:p>
            <a:pPr marL="12700">
              <a:lnSpc>
                <a:spcPct val="100000"/>
              </a:lnSpc>
              <a:spcBef>
                <a:spcPts val="95"/>
              </a:spcBef>
            </a:pPr>
            <a:r>
              <a:rPr lang="bg-BG" sz="1400" b="1" dirty="0">
                <a:latin typeface="Calibri"/>
                <a:sym typeface="Calibri"/>
              </a:rPr>
              <a:t>Опасности при газове</a:t>
            </a:r>
            <a:endParaRPr lang="bg-BG" sz="1400" dirty="0">
              <a:latin typeface="Calibri"/>
              <a:cs typeface="Calibri"/>
              <a:sym typeface="Calibri"/>
            </a:endParaRPr>
          </a:p>
        </p:txBody>
      </p:sp>
      <p:sp>
        <p:nvSpPr>
          <p:cNvPr id="25" name="object 25"/>
          <p:cNvSpPr txBox="1"/>
          <p:nvPr/>
        </p:nvSpPr>
        <p:spPr>
          <a:xfrm>
            <a:off x="7306436" y="3629025"/>
            <a:ext cx="2981325" cy="1751120"/>
          </a:xfrm>
          <a:prstGeom prst="rect">
            <a:avLst/>
          </a:prstGeom>
        </p:spPr>
        <p:txBody>
          <a:bodyPr vert="horz" wrap="square" lIns="0" tIns="12065" rIns="0" bIns="0" rtlCol="0">
            <a:spAutoFit/>
          </a:bodyPr>
          <a:lstStyle/>
          <a:p>
            <a:pPr marL="220979" marR="5080" indent="-208279" algn="just">
              <a:spcBef>
                <a:spcPts val="95"/>
              </a:spcBef>
              <a:buSzPct val="71428"/>
              <a:buFont typeface="Symbol"/>
              <a:buChar char=""/>
              <a:tabLst>
                <a:tab pos="221615" algn="l"/>
              </a:tabLst>
            </a:pPr>
            <a:r>
              <a:rPr lang="bg-BG" sz="1200" dirty="0">
                <a:latin typeface="Calibri"/>
                <a:sym typeface="Calibri"/>
              </a:rPr>
              <a:t>Ако транспортирате бутилки „на работа“, проверете как важат за вас разпоредбите на ADR за транспортиране на опасни товари.</a:t>
            </a:r>
          </a:p>
          <a:p>
            <a:pPr marL="220979" marR="5715" indent="-208279" algn="just">
              <a:spcBef>
                <a:spcPts val="605"/>
              </a:spcBef>
              <a:buSzPct val="71428"/>
              <a:buFont typeface="Symbol"/>
              <a:buChar char=""/>
              <a:tabLst>
                <a:tab pos="221615" algn="l"/>
              </a:tabLst>
            </a:pPr>
            <a:r>
              <a:rPr lang="bg-BG" sz="1200" dirty="0">
                <a:latin typeface="Calibri"/>
                <a:sym typeface="Calibri"/>
              </a:rPr>
              <a:t>Ако транспортирате бутилки единствено за домашна употреба от частно лице, </a:t>
            </a:r>
            <a:r>
              <a:rPr lang="en-US" sz="1200" dirty="0">
                <a:latin typeface="Calibri"/>
                <a:sym typeface="Calibri"/>
              </a:rPr>
              <a:t>ADR </a:t>
            </a:r>
            <a:r>
              <a:rPr lang="bg-BG" sz="1200" dirty="0">
                <a:latin typeface="Calibri"/>
                <a:sym typeface="Calibri"/>
              </a:rPr>
              <a:t>разпоредбите не важат, но въпреки това сте „задължени да внимавате“, за да транспортирате газовете безопасно.</a:t>
            </a:r>
            <a:endParaRPr lang="bg-BG" sz="1200" dirty="0">
              <a:latin typeface="Calibri"/>
              <a:cs typeface="Calibri"/>
              <a:sym typeface="Calibri"/>
            </a:endParaRPr>
          </a:p>
        </p:txBody>
      </p:sp>
      <p:sp>
        <p:nvSpPr>
          <p:cNvPr id="26" name="object 26"/>
          <p:cNvSpPr txBox="1"/>
          <p:nvPr/>
        </p:nvSpPr>
        <p:spPr>
          <a:xfrm>
            <a:off x="7217662" y="3324225"/>
            <a:ext cx="2987675" cy="274433"/>
          </a:xfrm>
          <a:prstGeom prst="rect">
            <a:avLst/>
          </a:prstGeom>
        </p:spPr>
        <p:txBody>
          <a:bodyPr vert="horz" wrap="square" lIns="0" tIns="58419" rIns="0" bIns="0" rtlCol="0">
            <a:spAutoFit/>
          </a:bodyPr>
          <a:lstStyle/>
          <a:p>
            <a:pPr marL="55244" algn="ctr">
              <a:lnSpc>
                <a:spcPct val="100000"/>
              </a:lnSpc>
              <a:spcBef>
                <a:spcPts val="940"/>
              </a:spcBef>
            </a:pPr>
            <a:r>
              <a:rPr lang="bg-BG" sz="1400" b="1" dirty="0">
                <a:latin typeface="Calibri"/>
                <a:sym typeface="Calibri"/>
              </a:rPr>
              <a:t>РАЗПОРЕДБИ ЗА ТРАНСПОРТИРАНЕ</a:t>
            </a:r>
            <a:endParaRPr lang="bg-BG" sz="1400" dirty="0">
              <a:latin typeface="Calibri"/>
              <a:cs typeface="Calibri"/>
              <a:sym typeface="Calibri"/>
            </a:endParaRPr>
          </a:p>
        </p:txBody>
      </p:sp>
      <p:sp>
        <p:nvSpPr>
          <p:cNvPr id="27" name="object 27"/>
          <p:cNvSpPr txBox="1"/>
          <p:nvPr/>
        </p:nvSpPr>
        <p:spPr>
          <a:xfrm>
            <a:off x="7287006" y="5686933"/>
            <a:ext cx="3047365" cy="1142492"/>
          </a:xfrm>
          <a:prstGeom prst="rect">
            <a:avLst/>
          </a:prstGeom>
          <a:solidFill>
            <a:srgbClr val="92D050">
              <a:alpha val="73724"/>
            </a:srgbClr>
          </a:solidFill>
        </p:spPr>
        <p:txBody>
          <a:bodyPr vert="horz" wrap="square" lIns="0" tIns="635" rIns="0" bIns="0" rtlCol="0">
            <a:normAutofit fontScale="92500" lnSpcReduction="20000"/>
          </a:bodyPr>
          <a:lstStyle/>
          <a:p>
            <a:pPr marL="36195" marR="165735">
              <a:lnSpc>
                <a:spcPct val="121000"/>
              </a:lnSpc>
              <a:spcBef>
                <a:spcPts val="5"/>
              </a:spcBef>
            </a:pPr>
            <a:r>
              <a:rPr lang="bg-BG" sz="1000" dirty="0">
                <a:latin typeface="Calibri"/>
                <a:sym typeface="Calibri"/>
              </a:rPr>
              <a:t>За специфична продуктова информация относно транспортирането на газове вижте следните публикации на EIGA:</a:t>
            </a:r>
          </a:p>
          <a:p>
            <a:pPr marL="396240" indent="-360045">
              <a:lnSpc>
                <a:spcPct val="100000"/>
              </a:lnSpc>
              <a:spcBef>
                <a:spcPts val="285"/>
              </a:spcBef>
              <a:buFont typeface="Symbol"/>
              <a:buChar char=""/>
              <a:tabLst>
                <a:tab pos="396240" algn="l"/>
                <a:tab pos="396875" algn="l"/>
              </a:tabLst>
            </a:pPr>
            <a:r>
              <a:rPr lang="bg-BG" sz="1000" dirty="0">
                <a:latin typeface="Calibri"/>
                <a:sym typeface="Calibri"/>
              </a:rPr>
              <a:t>SL 01 – Опасност от задушаване</a:t>
            </a:r>
          </a:p>
          <a:p>
            <a:pPr marL="396240" indent="-360045">
              <a:lnSpc>
                <a:spcPct val="100000"/>
              </a:lnSpc>
              <a:spcBef>
                <a:spcPts val="290"/>
              </a:spcBef>
              <a:buFont typeface="Symbol"/>
              <a:buChar char=""/>
              <a:tabLst>
                <a:tab pos="396240" algn="l"/>
                <a:tab pos="396875" algn="l"/>
              </a:tabLst>
            </a:pPr>
            <a:r>
              <a:rPr lang="bg-BG" sz="1000" dirty="0">
                <a:latin typeface="Calibri"/>
                <a:sym typeface="Calibri"/>
              </a:rPr>
              <a:t>SL 04 – Безопасно транспортиране на ацетилен</a:t>
            </a:r>
          </a:p>
          <a:p>
            <a:pPr marL="396240" indent="-360045">
              <a:lnSpc>
                <a:spcPct val="100000"/>
              </a:lnSpc>
              <a:spcBef>
                <a:spcPts val="290"/>
              </a:spcBef>
              <a:buFont typeface="Symbol"/>
              <a:buChar char=""/>
              <a:tabLst>
                <a:tab pos="396240" algn="l"/>
                <a:tab pos="396875" algn="l"/>
              </a:tabLst>
            </a:pPr>
            <a:r>
              <a:rPr lang="bg-BG" sz="1000" dirty="0">
                <a:latin typeface="Calibri"/>
                <a:sym typeface="Calibri"/>
              </a:rPr>
              <a:t>SL 09 – Безопасно транспортиране на сух лед</a:t>
            </a:r>
          </a:p>
          <a:p>
            <a:pPr marL="396240" indent="-360045">
              <a:lnSpc>
                <a:spcPct val="100000"/>
              </a:lnSpc>
              <a:spcBef>
                <a:spcPts val="285"/>
              </a:spcBef>
              <a:buFont typeface="Symbol"/>
              <a:buChar char=""/>
              <a:tabLst>
                <a:tab pos="396240" algn="l"/>
                <a:tab pos="396875" algn="l"/>
              </a:tabLst>
            </a:pPr>
            <a:r>
              <a:rPr lang="bg-BG" sz="1000" dirty="0">
                <a:latin typeface="Calibri"/>
                <a:sym typeface="Calibri"/>
              </a:rPr>
              <a:t>Doc 89 – Използване на кислород за медицински цели в автомобили</a:t>
            </a:r>
            <a:endParaRPr lang="bg-BG" sz="1000" dirty="0">
              <a:latin typeface="Calibri"/>
              <a:cs typeface="Calibri"/>
              <a:sym typeface="Calibri"/>
            </a:endParaRPr>
          </a:p>
        </p:txBody>
      </p:sp>
      <p:sp>
        <p:nvSpPr>
          <p:cNvPr id="28" name="object 28"/>
          <p:cNvSpPr/>
          <p:nvPr/>
        </p:nvSpPr>
        <p:spPr>
          <a:xfrm>
            <a:off x="8829185" y="1594231"/>
            <a:ext cx="1425429" cy="1396110"/>
          </a:xfrm>
          <a:prstGeom prst="rect">
            <a:avLst/>
          </a:prstGeom>
          <a:blipFill>
            <a:blip r:embed="rId7" cstate="print"/>
            <a:stretch>
              <a:fillRect/>
            </a:stretch>
          </a:blipFill>
        </p:spPr>
        <p:txBody>
          <a:bodyPr wrap="square" lIns="0" tIns="0" rIns="0" bIns="0" rtlCol="0"/>
          <a:lstStyle/>
          <a:p>
            <a:endParaRPr/>
          </a:p>
        </p:txBody>
      </p:sp>
      <p:sp>
        <p:nvSpPr>
          <p:cNvPr id="29" name="object 29"/>
          <p:cNvSpPr txBox="1"/>
          <p:nvPr/>
        </p:nvSpPr>
        <p:spPr>
          <a:xfrm>
            <a:off x="391159" y="1388780"/>
            <a:ext cx="3050541" cy="259045"/>
          </a:xfrm>
          <a:prstGeom prst="rect">
            <a:avLst/>
          </a:prstGeom>
        </p:spPr>
        <p:txBody>
          <a:bodyPr vert="horz" wrap="square" lIns="0" tIns="12700" rIns="0" bIns="0" rtlCol="0">
            <a:spAutoFit/>
          </a:bodyPr>
          <a:lstStyle/>
          <a:p>
            <a:pPr marL="12700">
              <a:lnSpc>
                <a:spcPct val="100000"/>
              </a:lnSpc>
              <a:spcBef>
                <a:spcPts val="100"/>
              </a:spcBef>
            </a:pPr>
            <a:r>
              <a:rPr lang="bg-BG" sz="1600" b="1" dirty="0">
                <a:latin typeface="Calibri"/>
                <a:sym typeface="Calibri"/>
              </a:rPr>
              <a:t>РИСКОВЕ ЗА БЕЗОПАСНОСТТА</a:t>
            </a:r>
            <a:endParaRPr lang="bg-BG" sz="1600" dirty="0">
              <a:latin typeface="Calibri"/>
              <a:cs typeface="Calibri"/>
              <a:sym typeface="Calibri"/>
            </a:endParaRPr>
          </a:p>
        </p:txBody>
      </p:sp>
      <p:sp>
        <p:nvSpPr>
          <p:cNvPr id="30" name="object 30"/>
          <p:cNvSpPr/>
          <p:nvPr/>
        </p:nvSpPr>
        <p:spPr>
          <a:xfrm>
            <a:off x="363613" y="1714119"/>
            <a:ext cx="3161030" cy="0"/>
          </a:xfrm>
          <a:custGeom>
            <a:avLst/>
            <a:gdLst/>
            <a:ahLst/>
            <a:cxnLst/>
            <a:rect l="l" t="t" r="r" b="b"/>
            <a:pathLst>
              <a:path w="3161029">
                <a:moveTo>
                  <a:pt x="0" y="0"/>
                </a:moveTo>
                <a:lnTo>
                  <a:pt x="3160636" y="0"/>
                </a:lnTo>
              </a:path>
            </a:pathLst>
          </a:custGeom>
          <a:ln w="25400">
            <a:solidFill>
              <a:srgbClr val="92D050"/>
            </a:solidFill>
          </a:ln>
        </p:spPr>
        <p:txBody>
          <a:bodyPr wrap="square" lIns="0" tIns="0" rIns="0" bIns="0" rtlCol="0"/>
          <a:lstStyle/>
          <a:p>
            <a:endParaRPr/>
          </a:p>
        </p:txBody>
      </p:sp>
      <p:sp>
        <p:nvSpPr>
          <p:cNvPr id="31" name="object 31"/>
          <p:cNvSpPr/>
          <p:nvPr/>
        </p:nvSpPr>
        <p:spPr>
          <a:xfrm>
            <a:off x="363613" y="4162425"/>
            <a:ext cx="3161030" cy="0"/>
          </a:xfrm>
          <a:custGeom>
            <a:avLst/>
            <a:gdLst/>
            <a:ahLst/>
            <a:cxnLst/>
            <a:rect l="l" t="t" r="r" b="b"/>
            <a:pathLst>
              <a:path w="3161029">
                <a:moveTo>
                  <a:pt x="0" y="0"/>
                </a:moveTo>
                <a:lnTo>
                  <a:pt x="3160636" y="0"/>
                </a:lnTo>
              </a:path>
            </a:pathLst>
          </a:custGeom>
          <a:ln w="25400">
            <a:solidFill>
              <a:srgbClr val="92D050"/>
            </a:solidFill>
          </a:ln>
        </p:spPr>
        <p:txBody>
          <a:bodyPr wrap="square" lIns="0" tIns="0" rIns="0" bIns="0" rtlCol="0"/>
          <a:lstStyle/>
          <a:p>
            <a:endParaRPr/>
          </a:p>
        </p:txBody>
      </p:sp>
      <p:sp>
        <p:nvSpPr>
          <p:cNvPr id="32" name="object 32"/>
          <p:cNvSpPr/>
          <p:nvPr/>
        </p:nvSpPr>
        <p:spPr>
          <a:xfrm>
            <a:off x="3816858" y="4228846"/>
            <a:ext cx="3061335" cy="0"/>
          </a:xfrm>
          <a:custGeom>
            <a:avLst/>
            <a:gdLst/>
            <a:ahLst/>
            <a:cxnLst/>
            <a:rect l="l" t="t" r="r" b="b"/>
            <a:pathLst>
              <a:path w="3061334">
                <a:moveTo>
                  <a:pt x="0" y="0"/>
                </a:moveTo>
                <a:lnTo>
                  <a:pt x="3061335" y="0"/>
                </a:lnTo>
              </a:path>
            </a:pathLst>
          </a:custGeom>
          <a:ln w="25400">
            <a:solidFill>
              <a:srgbClr val="92D050"/>
            </a:solidFill>
          </a:ln>
        </p:spPr>
        <p:txBody>
          <a:bodyPr wrap="square" lIns="0" tIns="0" rIns="0" bIns="0" rtlCol="0"/>
          <a:lstStyle/>
          <a:p>
            <a:endParaRPr/>
          </a:p>
        </p:txBody>
      </p:sp>
      <p:sp>
        <p:nvSpPr>
          <p:cNvPr id="33" name="object 33"/>
          <p:cNvSpPr/>
          <p:nvPr/>
        </p:nvSpPr>
        <p:spPr>
          <a:xfrm>
            <a:off x="7282433" y="5650593"/>
            <a:ext cx="3043555" cy="0"/>
          </a:xfrm>
          <a:custGeom>
            <a:avLst/>
            <a:gdLst/>
            <a:ahLst/>
            <a:cxnLst/>
            <a:rect l="l" t="t" r="r" b="b"/>
            <a:pathLst>
              <a:path w="3043554">
                <a:moveTo>
                  <a:pt x="0" y="0"/>
                </a:moveTo>
                <a:lnTo>
                  <a:pt x="3043047" y="0"/>
                </a:lnTo>
              </a:path>
            </a:pathLst>
          </a:custGeom>
          <a:ln w="25400">
            <a:solidFill>
              <a:srgbClr val="92D050"/>
            </a:solidFill>
          </a:ln>
        </p:spPr>
        <p:txBody>
          <a:bodyPr wrap="square" lIns="0" tIns="0" rIns="0" bIns="0" rtlCol="0"/>
          <a:lstStyle/>
          <a:p>
            <a:endParaRPr/>
          </a:p>
        </p:txBody>
      </p:sp>
      <p:sp>
        <p:nvSpPr>
          <p:cNvPr id="34" name="object 34"/>
          <p:cNvSpPr txBox="1"/>
          <p:nvPr/>
        </p:nvSpPr>
        <p:spPr>
          <a:xfrm>
            <a:off x="484123" y="7096455"/>
            <a:ext cx="1468755" cy="135293"/>
          </a:xfrm>
          <a:prstGeom prst="rect">
            <a:avLst/>
          </a:prstGeom>
        </p:spPr>
        <p:txBody>
          <a:bodyPr vert="horz" wrap="square" lIns="0" tIns="12065" rIns="0" bIns="0" rtlCol="0">
            <a:spAutoFit/>
          </a:bodyPr>
          <a:lstStyle/>
          <a:p>
            <a:pPr marL="12700">
              <a:lnSpc>
                <a:spcPct val="100000"/>
              </a:lnSpc>
              <a:spcBef>
                <a:spcPts val="95"/>
              </a:spcBef>
            </a:pPr>
            <a:r>
              <a:rPr lang="bg-BG" sz="800" dirty="0">
                <a:latin typeface="Calibri"/>
                <a:sym typeface="Calibri"/>
              </a:rPr>
              <a:t>SL 08/17 (Редакция на SL 03)</a:t>
            </a:r>
            <a:endParaRPr lang="bg-BG" sz="800" dirty="0">
              <a:latin typeface="Calibri"/>
              <a:cs typeface="Calibri"/>
              <a:sym typeface="Calibri"/>
            </a:endParaRPr>
          </a:p>
        </p:txBody>
      </p:sp>
      <p:sp>
        <p:nvSpPr>
          <p:cNvPr id="35" name="object 35"/>
          <p:cNvSpPr txBox="1"/>
          <p:nvPr/>
        </p:nvSpPr>
        <p:spPr>
          <a:xfrm>
            <a:off x="3884803" y="6999528"/>
            <a:ext cx="2812415" cy="282000"/>
          </a:xfrm>
          <a:prstGeom prst="rect">
            <a:avLst/>
          </a:prstGeom>
        </p:spPr>
        <p:txBody>
          <a:bodyPr vert="horz" wrap="square" lIns="0" tIns="12065" rIns="0" bIns="0" rtlCol="0">
            <a:spAutoFit/>
          </a:bodyPr>
          <a:lstStyle/>
          <a:p>
            <a:pPr marL="12700" marR="5080">
              <a:lnSpc>
                <a:spcPct val="121300"/>
              </a:lnSpc>
              <a:spcBef>
                <a:spcPts val="95"/>
              </a:spcBef>
            </a:pPr>
            <a:r>
              <a:rPr lang="bg-BG" sz="750" dirty="0">
                <a:latin typeface="Calibri"/>
                <a:sym typeface="Calibri"/>
              </a:rPr>
              <a:t>© EIGA 2017 – EIGA дава разрешение за възпроизвеждане на тази публикация, стига Асоциацията да е упомената като неин източник</a:t>
            </a:r>
            <a:endParaRPr lang="bg-BG" sz="750" dirty="0">
              <a:latin typeface="Calibri"/>
              <a:cs typeface="Calibri"/>
              <a:sym typeface="Calibri"/>
            </a:endParaRPr>
          </a:p>
        </p:txBody>
      </p:sp>
      <p:sp>
        <p:nvSpPr>
          <p:cNvPr id="36" name="object 32"/>
          <p:cNvSpPr/>
          <p:nvPr/>
        </p:nvSpPr>
        <p:spPr>
          <a:xfrm>
            <a:off x="7306436" y="3240610"/>
            <a:ext cx="3061335" cy="0"/>
          </a:xfrm>
          <a:custGeom>
            <a:avLst/>
            <a:gdLst/>
            <a:ahLst/>
            <a:cxnLst/>
            <a:rect l="l" t="t" r="r" b="b"/>
            <a:pathLst>
              <a:path w="3061334">
                <a:moveTo>
                  <a:pt x="0" y="0"/>
                </a:moveTo>
                <a:lnTo>
                  <a:pt x="3061335" y="0"/>
                </a:lnTo>
              </a:path>
            </a:pathLst>
          </a:custGeom>
          <a:ln w="25400">
            <a:solidFill>
              <a:srgbClr val="92D050"/>
            </a:solidFill>
          </a:ln>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91159" y="1593850"/>
            <a:ext cx="3100070" cy="1794722"/>
          </a:xfrm>
          <a:prstGeom prst="rect">
            <a:avLst/>
          </a:prstGeom>
        </p:spPr>
        <p:txBody>
          <a:bodyPr vert="horz" wrap="square" lIns="0" tIns="24765" rIns="0" bIns="0" rtlCol="0">
            <a:spAutoFit/>
          </a:bodyPr>
          <a:lstStyle/>
          <a:p>
            <a:pPr marL="220979" marR="5080" indent="-208279" algn="just">
              <a:spcBef>
                <a:spcPts val="195"/>
              </a:spcBef>
              <a:buSzPct val="83333"/>
              <a:buFont typeface="Symbol"/>
              <a:buChar char=""/>
              <a:tabLst>
                <a:tab pos="233679" algn="l"/>
              </a:tabLst>
            </a:pPr>
            <a:r>
              <a:rPr lang="bg-BG" sz="1000" dirty="0">
                <a:latin typeface="Calibri"/>
                <a:sym typeface="Calibri"/>
              </a:rPr>
              <a:t>При натоварване на автомобила се уверете, че вентилът е затворен и няма изтичане на газ.</a:t>
            </a:r>
          </a:p>
          <a:p>
            <a:pPr marL="220979" marR="5080" indent="-208279" algn="just">
              <a:spcBef>
                <a:spcPts val="550"/>
              </a:spcBef>
              <a:buSzPct val="83333"/>
              <a:buFont typeface="Symbol"/>
              <a:buChar char=""/>
              <a:tabLst>
                <a:tab pos="233679" algn="l"/>
              </a:tabLst>
            </a:pPr>
            <a:r>
              <a:rPr lang="bg-BG" sz="1000" dirty="0">
                <a:latin typeface="Calibri"/>
                <a:sym typeface="Calibri"/>
              </a:rPr>
              <a:t>Не разчитайте на регулатори или друго оборудване, за да спрете газа – винаги използвайте вентила на бутилката.</a:t>
            </a:r>
          </a:p>
          <a:p>
            <a:pPr marL="220979" marR="6350" indent="-208279" algn="just">
              <a:spcBef>
                <a:spcPts val="625"/>
              </a:spcBef>
              <a:buSzPct val="83333"/>
              <a:buFont typeface="Symbol"/>
              <a:buChar char=""/>
              <a:tabLst>
                <a:tab pos="233679" algn="l"/>
              </a:tabLst>
            </a:pPr>
            <a:r>
              <a:rPr lang="bg-BG" sz="1000" dirty="0">
                <a:latin typeface="Calibri"/>
                <a:sym typeface="Calibri"/>
              </a:rPr>
              <a:t>Уверете се, че защитната капачка или предпазител на вентила е на място (ако бутилката е проектирана с такава).</a:t>
            </a:r>
          </a:p>
          <a:p>
            <a:pPr marL="220979" marR="5715" indent="-208279" algn="just">
              <a:spcBef>
                <a:spcPts val="600"/>
              </a:spcBef>
              <a:buSzPct val="83333"/>
              <a:buFont typeface="Symbol"/>
              <a:buChar char=""/>
              <a:tabLst>
                <a:tab pos="233679" algn="l"/>
              </a:tabLst>
            </a:pPr>
            <a:r>
              <a:rPr lang="bg-BG" sz="1000" dirty="0">
                <a:latin typeface="Calibri"/>
                <a:sym typeface="Calibri"/>
              </a:rPr>
              <a:t>Никога не превозвайте токсични газове в невентилирани автомобили.</a:t>
            </a:r>
            <a:endParaRPr lang="bg-BG" sz="1000" dirty="0">
              <a:latin typeface="Calibri"/>
              <a:cs typeface="Calibri"/>
              <a:sym typeface="Calibri"/>
            </a:endParaRPr>
          </a:p>
        </p:txBody>
      </p:sp>
      <p:sp>
        <p:nvSpPr>
          <p:cNvPr id="3" name="object 3"/>
          <p:cNvSpPr txBox="1"/>
          <p:nvPr/>
        </p:nvSpPr>
        <p:spPr>
          <a:xfrm>
            <a:off x="1130603" y="1066546"/>
            <a:ext cx="2082497" cy="443070"/>
          </a:xfrm>
          <a:prstGeom prst="rect">
            <a:avLst/>
          </a:prstGeom>
        </p:spPr>
        <p:txBody>
          <a:bodyPr vert="horz" wrap="square" lIns="0" tIns="12065" rIns="0" bIns="0" rtlCol="0">
            <a:spAutoFit/>
          </a:bodyPr>
          <a:lstStyle/>
          <a:p>
            <a:pPr marL="12700">
              <a:lnSpc>
                <a:spcPct val="100000"/>
              </a:lnSpc>
              <a:spcBef>
                <a:spcPts val="95"/>
              </a:spcBef>
            </a:pPr>
            <a:r>
              <a:rPr lang="bg-BG" sz="1400" b="1" dirty="0">
                <a:latin typeface="Calibri"/>
                <a:sym typeface="Calibri"/>
              </a:rPr>
              <a:t>Предотвратете изтичане на газове</a:t>
            </a:r>
            <a:endParaRPr lang="bg-BG" sz="1400" dirty="0">
              <a:latin typeface="Calibri"/>
              <a:cs typeface="Calibri"/>
              <a:sym typeface="Calibri"/>
            </a:endParaRPr>
          </a:p>
        </p:txBody>
      </p:sp>
      <p:sp>
        <p:nvSpPr>
          <p:cNvPr id="4" name="object 4"/>
          <p:cNvSpPr txBox="1"/>
          <p:nvPr/>
        </p:nvSpPr>
        <p:spPr>
          <a:xfrm>
            <a:off x="1092504" y="3933266"/>
            <a:ext cx="2398725" cy="227626"/>
          </a:xfrm>
          <a:prstGeom prst="rect">
            <a:avLst/>
          </a:prstGeom>
        </p:spPr>
        <p:txBody>
          <a:bodyPr vert="horz" wrap="square" lIns="0" tIns="12065" rIns="0" bIns="0" rtlCol="0">
            <a:spAutoFit/>
          </a:bodyPr>
          <a:lstStyle/>
          <a:p>
            <a:pPr marL="12700">
              <a:lnSpc>
                <a:spcPct val="100000"/>
              </a:lnSpc>
              <a:spcBef>
                <a:spcPts val="95"/>
              </a:spcBef>
            </a:pPr>
            <a:r>
              <a:rPr lang="bg-BG" sz="1400" b="1" dirty="0">
                <a:latin typeface="Calibri"/>
                <a:sym typeface="Calibri"/>
              </a:rPr>
              <a:t>Осигурете добра вентилация</a:t>
            </a:r>
            <a:endParaRPr lang="bg-BG" sz="1400" dirty="0">
              <a:latin typeface="Calibri"/>
              <a:cs typeface="Calibri"/>
              <a:sym typeface="Calibri"/>
            </a:endParaRPr>
          </a:p>
        </p:txBody>
      </p:sp>
      <p:sp>
        <p:nvSpPr>
          <p:cNvPr id="5" name="object 5"/>
          <p:cNvSpPr txBox="1"/>
          <p:nvPr/>
        </p:nvSpPr>
        <p:spPr>
          <a:xfrm>
            <a:off x="377443" y="4468749"/>
            <a:ext cx="3114040" cy="2012730"/>
          </a:xfrm>
          <a:prstGeom prst="rect">
            <a:avLst/>
          </a:prstGeom>
        </p:spPr>
        <p:txBody>
          <a:bodyPr vert="horz" wrap="square" lIns="0" tIns="12065" rIns="0" bIns="0" rtlCol="0">
            <a:spAutoFit/>
          </a:bodyPr>
          <a:lstStyle/>
          <a:p>
            <a:pPr marL="220979" marR="5080" indent="-208279" algn="just">
              <a:spcBef>
                <a:spcPts val="95"/>
              </a:spcBef>
              <a:buSzPct val="83333"/>
              <a:buFont typeface="Symbol"/>
              <a:buChar char=""/>
              <a:tabLst>
                <a:tab pos="233679" algn="l"/>
              </a:tabLst>
            </a:pPr>
            <a:r>
              <a:rPr lang="bg-BG" sz="1000" dirty="0">
                <a:latin typeface="Calibri"/>
                <a:sym typeface="Calibri"/>
              </a:rPr>
              <a:t>Използвайте автомобил с добра вентилация – най-добрият вариант е отворен камион или камион с ремарке с платформа, или пък автомобил, чиято товарна част е отделена от пътническата с плътна, </a:t>
            </a:r>
            <a:r>
              <a:rPr lang="bg-BG" sz="1000" dirty="0" err="1">
                <a:latin typeface="Calibri"/>
                <a:sym typeface="Calibri"/>
              </a:rPr>
              <a:t>газонепропусклива</a:t>
            </a:r>
            <a:r>
              <a:rPr lang="bg-BG" sz="1000" dirty="0">
                <a:latin typeface="Calibri"/>
                <a:sym typeface="Calibri"/>
              </a:rPr>
              <a:t> преграда и е </a:t>
            </a:r>
            <a:r>
              <a:rPr lang="bg-BG" sz="1000" dirty="0" err="1">
                <a:latin typeface="Calibri"/>
                <a:sym typeface="Calibri"/>
              </a:rPr>
              <a:t>вентилируема</a:t>
            </a:r>
            <a:r>
              <a:rPr lang="bg-BG" sz="1000" dirty="0">
                <a:latin typeface="Calibri"/>
                <a:sym typeface="Calibri"/>
              </a:rPr>
              <a:t>.</a:t>
            </a:r>
          </a:p>
          <a:p>
            <a:pPr marL="220979" marR="5080" indent="-208279" algn="just">
              <a:spcBef>
                <a:spcPts val="600"/>
              </a:spcBef>
              <a:buSzPct val="83333"/>
              <a:buFont typeface="Symbol"/>
              <a:buChar char=""/>
              <a:tabLst>
                <a:tab pos="233679" algn="l"/>
              </a:tabLst>
            </a:pPr>
            <a:r>
              <a:rPr lang="bg-BG" sz="1000" dirty="0">
                <a:latin typeface="Calibri"/>
                <a:sym typeface="Calibri"/>
              </a:rPr>
              <a:t>Не е препоръчително да се използват пътнически или лекотоварни автомобили, но ако се използват, включете вентилатора и дръжте прозорците частично отворени, за да осигурите добра вентилация.</a:t>
            </a:r>
          </a:p>
          <a:p>
            <a:pPr marL="220979" marR="5080" indent="-208279" algn="just">
              <a:spcBef>
                <a:spcPts val="600"/>
              </a:spcBef>
              <a:buSzPct val="83333"/>
              <a:buFont typeface="Symbol"/>
              <a:buChar char=""/>
              <a:tabLst>
                <a:tab pos="233679" algn="l"/>
              </a:tabLst>
            </a:pPr>
            <a:r>
              <a:rPr lang="bg-BG" sz="1000" dirty="0">
                <a:latin typeface="Calibri"/>
                <a:sym typeface="Calibri"/>
              </a:rPr>
              <a:t>Никога не оставяйте бутилки в невентилиран автомобил.</a:t>
            </a:r>
            <a:endParaRPr lang="bg-BG" sz="1000" dirty="0">
              <a:latin typeface="Calibri"/>
              <a:cs typeface="Calibri"/>
              <a:sym typeface="Calibri"/>
            </a:endParaRPr>
          </a:p>
        </p:txBody>
      </p:sp>
      <p:sp>
        <p:nvSpPr>
          <p:cNvPr id="7" name="object 7"/>
          <p:cNvSpPr/>
          <p:nvPr/>
        </p:nvSpPr>
        <p:spPr>
          <a:xfrm>
            <a:off x="377652" y="877048"/>
            <a:ext cx="674646" cy="669684"/>
          </a:xfrm>
          <a:prstGeom prst="rect">
            <a:avLst/>
          </a:prstGeom>
          <a:blipFill>
            <a:blip r:embed="rId2" cstate="print"/>
            <a:stretch>
              <a:fillRect/>
            </a:stretch>
          </a:blipFill>
        </p:spPr>
        <p:txBody>
          <a:bodyPr wrap="square" lIns="0" tIns="0" rIns="0" bIns="0" rtlCol="0"/>
          <a:lstStyle/>
          <a:p>
            <a:endParaRPr/>
          </a:p>
        </p:txBody>
      </p:sp>
      <p:sp>
        <p:nvSpPr>
          <p:cNvPr id="8" name="object 8"/>
          <p:cNvSpPr/>
          <p:nvPr/>
        </p:nvSpPr>
        <p:spPr>
          <a:xfrm>
            <a:off x="396313" y="3749039"/>
            <a:ext cx="673815" cy="663671"/>
          </a:xfrm>
          <a:prstGeom prst="rect">
            <a:avLst/>
          </a:prstGeom>
          <a:blipFill>
            <a:blip r:embed="rId3" cstate="print"/>
            <a:stretch>
              <a:fillRect/>
            </a:stretch>
          </a:blipFill>
        </p:spPr>
        <p:txBody>
          <a:bodyPr wrap="square" lIns="0" tIns="0" rIns="0" bIns="0" rtlCol="0"/>
          <a:lstStyle/>
          <a:p>
            <a:endParaRPr/>
          </a:p>
        </p:txBody>
      </p:sp>
      <p:sp>
        <p:nvSpPr>
          <p:cNvPr id="9" name="object 9"/>
          <p:cNvSpPr/>
          <p:nvPr/>
        </p:nvSpPr>
        <p:spPr>
          <a:xfrm>
            <a:off x="3826116" y="531191"/>
            <a:ext cx="633805" cy="627936"/>
          </a:xfrm>
          <a:prstGeom prst="rect">
            <a:avLst/>
          </a:prstGeom>
          <a:blipFill>
            <a:blip r:embed="rId4" cstate="print"/>
            <a:stretch>
              <a:fillRect/>
            </a:stretch>
          </a:blipFill>
        </p:spPr>
        <p:txBody>
          <a:bodyPr wrap="square" lIns="0" tIns="0" rIns="0" bIns="0" rtlCol="0"/>
          <a:lstStyle/>
          <a:p>
            <a:endParaRPr/>
          </a:p>
        </p:txBody>
      </p:sp>
      <p:sp>
        <p:nvSpPr>
          <p:cNvPr id="13" name="object 13"/>
          <p:cNvSpPr txBox="1"/>
          <p:nvPr/>
        </p:nvSpPr>
        <p:spPr>
          <a:xfrm>
            <a:off x="3840607" y="2280869"/>
            <a:ext cx="2969260" cy="197490"/>
          </a:xfrm>
          <a:prstGeom prst="rect">
            <a:avLst/>
          </a:prstGeom>
        </p:spPr>
        <p:txBody>
          <a:bodyPr vert="horz" wrap="square" lIns="0" tIns="12700" rIns="0" bIns="0" rtlCol="0">
            <a:spAutoFit/>
          </a:bodyPr>
          <a:lstStyle/>
          <a:p>
            <a:pPr marL="220979" indent="-208279">
              <a:lnSpc>
                <a:spcPct val="100000"/>
              </a:lnSpc>
              <a:spcBef>
                <a:spcPts val="100"/>
              </a:spcBef>
              <a:buSzPct val="83333"/>
              <a:buFont typeface="Symbol"/>
              <a:buChar char=""/>
              <a:tabLst>
                <a:tab pos="220979" algn="l"/>
                <a:tab pos="221615" algn="l"/>
              </a:tabLst>
            </a:pPr>
            <a:endParaRPr sz="1200" dirty="0">
              <a:latin typeface="Calibri"/>
              <a:cs typeface="Calibri"/>
            </a:endParaRPr>
          </a:p>
        </p:txBody>
      </p:sp>
      <p:sp>
        <p:nvSpPr>
          <p:cNvPr id="14" name="object 14"/>
          <p:cNvSpPr txBox="1"/>
          <p:nvPr/>
        </p:nvSpPr>
        <p:spPr>
          <a:xfrm>
            <a:off x="4480686" y="507321"/>
            <a:ext cx="2353945" cy="496289"/>
          </a:xfrm>
          <a:prstGeom prst="rect">
            <a:avLst/>
          </a:prstGeom>
        </p:spPr>
        <p:txBody>
          <a:bodyPr vert="horz" wrap="square" lIns="0" tIns="64769" rIns="0" bIns="0" rtlCol="0">
            <a:spAutoFit/>
          </a:bodyPr>
          <a:lstStyle/>
          <a:p>
            <a:pPr marL="12700">
              <a:lnSpc>
                <a:spcPct val="100000"/>
              </a:lnSpc>
              <a:spcBef>
                <a:spcPts val="509"/>
              </a:spcBef>
            </a:pPr>
            <a:r>
              <a:rPr lang="bg-BG" sz="1400" b="1" kern="0" dirty="0">
                <a:solidFill>
                  <a:schemeClr val="tx1">
                    <a:lumMod val="100000"/>
                  </a:schemeClr>
                </a:solidFill>
                <a:latin typeface="Calibri"/>
                <a:sym typeface="Calibri"/>
              </a:rPr>
              <a:t>Уверете се, че всички бутилки са добре</a:t>
            </a:r>
            <a:r>
              <a:rPr lang="en-US" sz="1400" b="1" kern="0" dirty="0">
                <a:solidFill>
                  <a:schemeClr val="tx1">
                    <a:lumMod val="100000"/>
                  </a:schemeClr>
                </a:solidFill>
                <a:latin typeface="Calibri"/>
                <a:sym typeface="Calibri"/>
              </a:rPr>
              <a:t> </a:t>
            </a:r>
            <a:r>
              <a:rPr lang="bg-BG" sz="1400" b="1" dirty="0">
                <a:latin typeface="Calibri"/>
                <a:sym typeface="Calibri"/>
              </a:rPr>
              <a:t>обезопасени</a:t>
            </a:r>
            <a:endParaRPr lang="bg-BG" sz="1400" dirty="0">
              <a:latin typeface="Calibri"/>
              <a:cs typeface="Calibri"/>
              <a:sym typeface="Calibri"/>
            </a:endParaRPr>
          </a:p>
        </p:txBody>
      </p:sp>
      <p:sp>
        <p:nvSpPr>
          <p:cNvPr id="15" name="object 15"/>
          <p:cNvSpPr txBox="1"/>
          <p:nvPr/>
        </p:nvSpPr>
        <p:spPr>
          <a:xfrm>
            <a:off x="3837559" y="4211193"/>
            <a:ext cx="3015615" cy="628377"/>
          </a:xfrm>
          <a:prstGeom prst="rect">
            <a:avLst/>
          </a:prstGeom>
        </p:spPr>
        <p:txBody>
          <a:bodyPr vert="horz" wrap="square" lIns="0" tIns="12700" rIns="0" bIns="0" rtlCol="0">
            <a:spAutoFit/>
          </a:bodyPr>
          <a:lstStyle/>
          <a:p>
            <a:pPr marL="220979" marR="5080" indent="-208279">
              <a:spcBef>
                <a:spcPts val="100"/>
              </a:spcBef>
              <a:buSzPct val="83333"/>
              <a:buFont typeface="Symbol"/>
              <a:buChar char=""/>
              <a:tabLst>
                <a:tab pos="220979" algn="l"/>
                <a:tab pos="221615" algn="l"/>
              </a:tabLst>
            </a:pPr>
            <a:r>
              <a:rPr lang="bg-BG" sz="1000" dirty="0">
                <a:latin typeface="Calibri"/>
                <a:sym typeface="Calibri"/>
              </a:rPr>
              <a:t>Ако бутилките са много тежки, използвайте механични помощни средства или поискате помощ, за да натоварите и разтоварите автомобила.</a:t>
            </a:r>
            <a:endParaRPr lang="bg-BG" sz="1000" dirty="0">
              <a:latin typeface="Calibri"/>
              <a:cs typeface="Calibri"/>
              <a:sym typeface="Calibri"/>
            </a:endParaRPr>
          </a:p>
        </p:txBody>
      </p:sp>
      <p:sp>
        <p:nvSpPr>
          <p:cNvPr id="16" name="object 16"/>
          <p:cNvSpPr txBox="1"/>
          <p:nvPr/>
        </p:nvSpPr>
        <p:spPr>
          <a:xfrm>
            <a:off x="3837559" y="4906137"/>
            <a:ext cx="3016885" cy="474489"/>
          </a:xfrm>
          <a:prstGeom prst="rect">
            <a:avLst/>
          </a:prstGeom>
        </p:spPr>
        <p:txBody>
          <a:bodyPr vert="horz" wrap="square" lIns="0" tIns="12700" rIns="0" bIns="0" rtlCol="0">
            <a:spAutoFit/>
          </a:bodyPr>
          <a:lstStyle/>
          <a:p>
            <a:pPr marL="220979" marR="5080" indent="-208279">
              <a:spcBef>
                <a:spcPts val="100"/>
              </a:spcBef>
              <a:buSzPct val="83333"/>
              <a:buFont typeface="Symbol"/>
              <a:buChar char=""/>
              <a:tabLst>
                <a:tab pos="220979" algn="l"/>
                <a:tab pos="221615" algn="l"/>
              </a:tabLst>
            </a:pPr>
            <a:r>
              <a:rPr lang="bg-BG" sz="1000" dirty="0">
                <a:latin typeface="Calibri"/>
                <a:sym typeface="Calibri"/>
              </a:rPr>
              <a:t>Използвайте предпазни обувки, ръкавици и предпазни средства за очи, за да предотвратите наранявания.</a:t>
            </a:r>
            <a:endParaRPr lang="bg-BG" sz="1000" dirty="0">
              <a:latin typeface="Calibri"/>
              <a:cs typeface="Calibri"/>
              <a:sym typeface="Calibri"/>
            </a:endParaRPr>
          </a:p>
        </p:txBody>
      </p:sp>
      <p:sp>
        <p:nvSpPr>
          <p:cNvPr id="17" name="object 17"/>
          <p:cNvSpPr txBox="1"/>
          <p:nvPr/>
        </p:nvSpPr>
        <p:spPr>
          <a:xfrm>
            <a:off x="3837559" y="5447193"/>
            <a:ext cx="3017520" cy="782265"/>
          </a:xfrm>
          <a:prstGeom prst="rect">
            <a:avLst/>
          </a:prstGeom>
        </p:spPr>
        <p:txBody>
          <a:bodyPr vert="horz" wrap="square" lIns="0" tIns="12700" rIns="0" bIns="0" rtlCol="0">
            <a:spAutoFit/>
          </a:bodyPr>
          <a:lstStyle/>
          <a:p>
            <a:pPr marL="220979" marR="5080" indent="-208279">
              <a:spcBef>
                <a:spcPts val="100"/>
              </a:spcBef>
              <a:buSzPct val="83333"/>
              <a:buFont typeface="Symbol"/>
              <a:buChar char=""/>
              <a:tabLst>
                <a:tab pos="220979" algn="l"/>
                <a:tab pos="221615" algn="l"/>
              </a:tabLst>
            </a:pPr>
            <a:r>
              <a:rPr lang="bg-BG" sz="1000" kern="0" dirty="0">
                <a:solidFill>
                  <a:schemeClr val="tx1">
                    <a:lumMod val="100000"/>
                  </a:schemeClr>
                </a:solidFill>
                <a:latin typeface="Calibri"/>
                <a:sym typeface="Calibri"/>
              </a:rPr>
              <a:t>Разтоварете автомобила възможно най-скоро. Никога не съхранявайте газове в невентилиран автомобил – особено запалими газове – защото дори и леки изтичания могат да доведат до експлозия.</a:t>
            </a:r>
            <a:endParaRPr lang="bg-BG" sz="1000" kern="0" dirty="0">
              <a:solidFill>
                <a:schemeClr val="tx1">
                  <a:lumMod val="100000"/>
                </a:schemeClr>
              </a:solidFill>
              <a:latin typeface="Calibri"/>
              <a:cs typeface="Calibri"/>
              <a:sym typeface="Calibri"/>
            </a:endParaRPr>
          </a:p>
        </p:txBody>
      </p:sp>
      <p:sp>
        <p:nvSpPr>
          <p:cNvPr id="20" name="object 20"/>
          <p:cNvSpPr txBox="1"/>
          <p:nvPr/>
        </p:nvSpPr>
        <p:spPr>
          <a:xfrm>
            <a:off x="3837559" y="6296025"/>
            <a:ext cx="3014345" cy="474489"/>
          </a:xfrm>
          <a:prstGeom prst="rect">
            <a:avLst/>
          </a:prstGeom>
        </p:spPr>
        <p:txBody>
          <a:bodyPr vert="horz" wrap="square" lIns="0" tIns="12700" rIns="0" bIns="0" rtlCol="0">
            <a:spAutoFit/>
          </a:bodyPr>
          <a:lstStyle/>
          <a:p>
            <a:pPr marL="220979" marR="5080" indent="-208279">
              <a:spcBef>
                <a:spcPts val="100"/>
              </a:spcBef>
              <a:buSzPct val="83333"/>
              <a:buFont typeface="Symbol"/>
              <a:buChar char=""/>
              <a:tabLst>
                <a:tab pos="220979" algn="l"/>
                <a:tab pos="221615" algn="l"/>
              </a:tabLst>
            </a:pPr>
            <a:r>
              <a:rPr lang="bg-BG" sz="1000" dirty="0">
                <a:latin typeface="Calibri"/>
                <a:sym typeface="Calibri"/>
              </a:rPr>
              <a:t>Прочетете етикетите и информационния лист за безопасност, за да разберете колко опасни са газовете, които превозвате.</a:t>
            </a:r>
            <a:endParaRPr lang="bg-BG" sz="1000" dirty="0">
              <a:latin typeface="Calibri"/>
              <a:cs typeface="Calibri"/>
              <a:sym typeface="Calibri"/>
            </a:endParaRPr>
          </a:p>
        </p:txBody>
      </p:sp>
      <p:sp>
        <p:nvSpPr>
          <p:cNvPr id="21" name="object 21"/>
          <p:cNvSpPr txBox="1"/>
          <p:nvPr/>
        </p:nvSpPr>
        <p:spPr>
          <a:xfrm>
            <a:off x="4480685" y="3705225"/>
            <a:ext cx="2397507" cy="227626"/>
          </a:xfrm>
          <a:prstGeom prst="rect">
            <a:avLst/>
          </a:prstGeom>
        </p:spPr>
        <p:txBody>
          <a:bodyPr vert="horz" wrap="square" lIns="0" tIns="12065" rIns="0" bIns="0" rtlCol="0">
            <a:spAutoFit/>
          </a:bodyPr>
          <a:lstStyle/>
          <a:p>
            <a:pPr marL="12700">
              <a:lnSpc>
                <a:spcPct val="100000"/>
              </a:lnSpc>
              <a:spcBef>
                <a:spcPts val="95"/>
              </a:spcBef>
            </a:pPr>
            <a:r>
              <a:rPr lang="bg-BG" sz="1400" b="1" dirty="0">
                <a:latin typeface="Calibri"/>
                <a:sym typeface="Calibri"/>
              </a:rPr>
              <a:t>Натоварване и разтоварване</a:t>
            </a:r>
            <a:endParaRPr lang="bg-BG" sz="1400" dirty="0">
              <a:latin typeface="Calibri"/>
              <a:cs typeface="Calibri"/>
              <a:sym typeface="Calibri"/>
            </a:endParaRPr>
          </a:p>
        </p:txBody>
      </p:sp>
      <p:sp>
        <p:nvSpPr>
          <p:cNvPr id="22" name="object 22"/>
          <p:cNvSpPr txBox="1"/>
          <p:nvPr/>
        </p:nvSpPr>
        <p:spPr>
          <a:xfrm>
            <a:off x="7295768" y="1339341"/>
            <a:ext cx="2689860" cy="352019"/>
          </a:xfrm>
          <a:prstGeom prst="rect">
            <a:avLst/>
          </a:prstGeom>
        </p:spPr>
        <p:txBody>
          <a:bodyPr vert="horz" wrap="square" lIns="0" tIns="13335" rIns="0" bIns="0" rtlCol="0">
            <a:spAutoFit/>
          </a:bodyPr>
          <a:lstStyle/>
          <a:p>
            <a:pPr marL="12700">
              <a:lnSpc>
                <a:spcPct val="100000"/>
              </a:lnSpc>
              <a:spcBef>
                <a:spcPts val="105"/>
              </a:spcBef>
            </a:pPr>
            <a:r>
              <a:rPr lang="bg-BG" sz="1100" b="1" dirty="0">
                <a:latin typeface="Calibri"/>
                <a:sym typeface="Calibri"/>
              </a:rPr>
              <a:t>Написаното по-долу се отнася за всички газове:</a:t>
            </a:r>
            <a:endParaRPr lang="bg-BG" sz="1100" dirty="0">
              <a:latin typeface="Calibri"/>
              <a:cs typeface="Calibri"/>
              <a:sym typeface="Calibri"/>
            </a:endParaRPr>
          </a:p>
        </p:txBody>
      </p:sp>
      <p:sp>
        <p:nvSpPr>
          <p:cNvPr id="23" name="object 23"/>
          <p:cNvSpPr txBox="1"/>
          <p:nvPr/>
        </p:nvSpPr>
        <p:spPr>
          <a:xfrm>
            <a:off x="7295768" y="1784424"/>
            <a:ext cx="2828925" cy="320601"/>
          </a:xfrm>
          <a:prstGeom prst="rect">
            <a:avLst/>
          </a:prstGeom>
        </p:spPr>
        <p:txBody>
          <a:bodyPr vert="horz" wrap="square" lIns="0" tIns="12700" rIns="0" bIns="0" rtlCol="0">
            <a:spAutoFit/>
          </a:bodyPr>
          <a:lstStyle/>
          <a:p>
            <a:pPr marL="220979" marR="5080" indent="-208279">
              <a:spcBef>
                <a:spcPts val="100"/>
              </a:spcBef>
              <a:buSzPct val="83333"/>
              <a:buFont typeface="Symbol"/>
              <a:buChar char=""/>
              <a:tabLst>
                <a:tab pos="220979" algn="l"/>
                <a:tab pos="221615" algn="l"/>
              </a:tabLst>
            </a:pPr>
            <a:r>
              <a:rPr lang="bg-BG" sz="1000" dirty="0">
                <a:latin typeface="Calibri"/>
                <a:sym typeface="Calibri"/>
              </a:rPr>
              <a:t>Спрете автомобила при първа възможност, изключете двигателя и излезте.</a:t>
            </a:r>
            <a:endParaRPr lang="bg-BG" sz="1000" dirty="0">
              <a:latin typeface="Calibri"/>
              <a:cs typeface="Calibri"/>
              <a:sym typeface="Calibri"/>
            </a:endParaRPr>
          </a:p>
        </p:txBody>
      </p:sp>
      <p:sp>
        <p:nvSpPr>
          <p:cNvPr id="24" name="object 24"/>
          <p:cNvSpPr txBox="1"/>
          <p:nvPr/>
        </p:nvSpPr>
        <p:spPr>
          <a:xfrm>
            <a:off x="7295768" y="2226897"/>
            <a:ext cx="2831465" cy="320601"/>
          </a:xfrm>
          <a:prstGeom prst="rect">
            <a:avLst/>
          </a:prstGeom>
        </p:spPr>
        <p:txBody>
          <a:bodyPr vert="horz" wrap="square" lIns="0" tIns="12700" rIns="0" bIns="0" rtlCol="0">
            <a:spAutoFit/>
          </a:bodyPr>
          <a:lstStyle/>
          <a:p>
            <a:pPr marL="220979" marR="5080" indent="-208279">
              <a:spcBef>
                <a:spcPts val="100"/>
              </a:spcBef>
              <a:buSzPct val="83333"/>
              <a:buFont typeface="Symbol"/>
              <a:buChar char=""/>
              <a:tabLst>
                <a:tab pos="220979" algn="l"/>
                <a:tab pos="221615" algn="l"/>
              </a:tabLst>
            </a:pPr>
            <a:r>
              <a:rPr lang="bg-BG" sz="1000" dirty="0">
                <a:latin typeface="Calibri"/>
                <a:sym typeface="Calibri"/>
              </a:rPr>
              <a:t>След като излезете от автомобила, оставете вратата отворена, за да може газът да излезе.</a:t>
            </a:r>
            <a:endParaRPr lang="bg-BG" sz="1000" dirty="0">
              <a:latin typeface="Calibri"/>
              <a:cs typeface="Calibri"/>
              <a:sym typeface="Calibri"/>
            </a:endParaRPr>
          </a:p>
        </p:txBody>
      </p:sp>
      <p:sp>
        <p:nvSpPr>
          <p:cNvPr id="25" name="object 25"/>
          <p:cNvSpPr txBox="1"/>
          <p:nvPr/>
        </p:nvSpPr>
        <p:spPr>
          <a:xfrm>
            <a:off x="7295768" y="2669370"/>
            <a:ext cx="2830830" cy="320601"/>
          </a:xfrm>
          <a:prstGeom prst="rect">
            <a:avLst/>
          </a:prstGeom>
        </p:spPr>
        <p:txBody>
          <a:bodyPr vert="horz" wrap="square" lIns="0" tIns="12700" rIns="0" bIns="0" rtlCol="0">
            <a:spAutoFit/>
          </a:bodyPr>
          <a:lstStyle/>
          <a:p>
            <a:pPr marL="220979" marR="5080" indent="-208279">
              <a:spcBef>
                <a:spcPts val="100"/>
              </a:spcBef>
              <a:buSzPct val="83333"/>
              <a:buFont typeface="Symbol"/>
              <a:buChar char=""/>
              <a:tabLst>
                <a:tab pos="220979" algn="l"/>
                <a:tab pos="221615" algn="l"/>
              </a:tabLst>
            </a:pPr>
            <a:r>
              <a:rPr lang="bg-BG" sz="1000" dirty="0">
                <a:latin typeface="Calibri"/>
                <a:sym typeface="Calibri"/>
              </a:rPr>
              <a:t>Отдръпнете се от автомобила и се опитайте да държите хората около вас далеч от него.</a:t>
            </a:r>
            <a:endParaRPr lang="bg-BG" sz="1000" dirty="0">
              <a:latin typeface="Calibri"/>
              <a:cs typeface="Calibri"/>
              <a:sym typeface="Calibri"/>
            </a:endParaRPr>
          </a:p>
        </p:txBody>
      </p:sp>
      <p:sp>
        <p:nvSpPr>
          <p:cNvPr id="26" name="object 26"/>
          <p:cNvSpPr txBox="1"/>
          <p:nvPr/>
        </p:nvSpPr>
        <p:spPr>
          <a:xfrm>
            <a:off x="7295768" y="3111843"/>
            <a:ext cx="2820162" cy="166712"/>
          </a:xfrm>
          <a:prstGeom prst="rect">
            <a:avLst/>
          </a:prstGeom>
        </p:spPr>
        <p:txBody>
          <a:bodyPr vert="horz" wrap="square" lIns="0" tIns="12700" rIns="0" bIns="0" rtlCol="0">
            <a:spAutoFit/>
          </a:bodyPr>
          <a:lstStyle/>
          <a:p>
            <a:pPr marL="220979" indent="-208279">
              <a:lnSpc>
                <a:spcPct val="100000"/>
              </a:lnSpc>
              <a:spcBef>
                <a:spcPts val="100"/>
              </a:spcBef>
              <a:buSzPct val="83333"/>
              <a:buFont typeface="Symbol"/>
              <a:buChar char=""/>
              <a:tabLst>
                <a:tab pos="220979" algn="l"/>
                <a:tab pos="221615" algn="l"/>
              </a:tabLst>
            </a:pPr>
            <a:r>
              <a:rPr lang="bg-BG" sz="1000" dirty="0">
                <a:latin typeface="Calibri"/>
                <a:sym typeface="Calibri"/>
              </a:rPr>
              <a:t>Оставете газа да се разпръсне в атмосферата.</a:t>
            </a:r>
            <a:endParaRPr lang="bg-BG" sz="1000" dirty="0">
              <a:latin typeface="Calibri"/>
              <a:cs typeface="Calibri"/>
              <a:sym typeface="Calibri"/>
            </a:endParaRPr>
          </a:p>
        </p:txBody>
      </p:sp>
      <p:sp>
        <p:nvSpPr>
          <p:cNvPr id="27" name="object 27"/>
          <p:cNvSpPr txBox="1"/>
          <p:nvPr/>
        </p:nvSpPr>
        <p:spPr>
          <a:xfrm>
            <a:off x="7295768" y="3400425"/>
            <a:ext cx="2831465" cy="320601"/>
          </a:xfrm>
          <a:prstGeom prst="rect">
            <a:avLst/>
          </a:prstGeom>
        </p:spPr>
        <p:txBody>
          <a:bodyPr vert="horz" wrap="square" lIns="0" tIns="12700" rIns="0" bIns="0" rtlCol="0">
            <a:spAutoFit/>
          </a:bodyPr>
          <a:lstStyle/>
          <a:p>
            <a:pPr marL="220979" marR="5080" indent="-208279">
              <a:spcBef>
                <a:spcPts val="100"/>
              </a:spcBef>
              <a:buSzPct val="83333"/>
              <a:buFont typeface="Symbol"/>
              <a:buChar char=""/>
              <a:tabLst>
                <a:tab pos="220979" algn="l"/>
                <a:tab pos="221615" algn="l"/>
              </a:tabLst>
            </a:pPr>
            <a:r>
              <a:rPr lang="bg-BG" sz="1000" dirty="0">
                <a:latin typeface="Calibri"/>
                <a:sym typeface="Calibri"/>
              </a:rPr>
              <a:t>Ако имате подозрения за изтичане в паркиран автомобил, не се качвайте в него.</a:t>
            </a:r>
            <a:endParaRPr lang="bg-BG" sz="1000" dirty="0">
              <a:latin typeface="Calibri"/>
              <a:cs typeface="Calibri"/>
              <a:sym typeface="Calibri"/>
            </a:endParaRPr>
          </a:p>
        </p:txBody>
      </p:sp>
      <p:sp>
        <p:nvSpPr>
          <p:cNvPr id="28" name="object 28"/>
          <p:cNvSpPr txBox="1"/>
          <p:nvPr/>
        </p:nvSpPr>
        <p:spPr>
          <a:xfrm>
            <a:off x="7295768" y="3933825"/>
            <a:ext cx="1011555" cy="182101"/>
          </a:xfrm>
          <a:prstGeom prst="rect">
            <a:avLst/>
          </a:prstGeom>
        </p:spPr>
        <p:txBody>
          <a:bodyPr vert="horz" wrap="square" lIns="0" tIns="12700" rIns="0" bIns="0" rtlCol="0">
            <a:spAutoFit/>
          </a:bodyPr>
          <a:lstStyle/>
          <a:p>
            <a:pPr marL="12700">
              <a:lnSpc>
                <a:spcPct val="100000"/>
              </a:lnSpc>
              <a:spcBef>
                <a:spcPts val="100"/>
              </a:spcBef>
            </a:pPr>
            <a:r>
              <a:rPr lang="bg-BG" sz="1100" b="1" dirty="0">
                <a:latin typeface="Calibri"/>
                <a:sym typeface="Calibri"/>
              </a:rPr>
              <a:t>Освен това:</a:t>
            </a:r>
            <a:endParaRPr lang="bg-BG" sz="1100" dirty="0">
              <a:latin typeface="Calibri"/>
              <a:cs typeface="Calibri"/>
              <a:sym typeface="Calibri"/>
            </a:endParaRPr>
          </a:p>
        </p:txBody>
      </p:sp>
      <p:sp>
        <p:nvSpPr>
          <p:cNvPr id="29" name="object 29"/>
          <p:cNvSpPr txBox="1"/>
          <p:nvPr/>
        </p:nvSpPr>
        <p:spPr>
          <a:xfrm>
            <a:off x="7295768" y="4193535"/>
            <a:ext cx="1334770" cy="197490"/>
          </a:xfrm>
          <a:prstGeom prst="rect">
            <a:avLst/>
          </a:prstGeom>
        </p:spPr>
        <p:txBody>
          <a:bodyPr vert="horz" wrap="square" lIns="0" tIns="12700" rIns="0" bIns="0" rtlCol="0">
            <a:spAutoFit/>
          </a:bodyPr>
          <a:lstStyle/>
          <a:p>
            <a:pPr marL="12700">
              <a:lnSpc>
                <a:spcPct val="100000"/>
              </a:lnSpc>
              <a:spcBef>
                <a:spcPts val="100"/>
              </a:spcBef>
            </a:pPr>
            <a:r>
              <a:rPr lang="bg-BG" sz="1200" b="1" dirty="0">
                <a:latin typeface="Calibri"/>
                <a:sym typeface="Calibri"/>
              </a:rPr>
              <a:t>Запалими газове:</a:t>
            </a:r>
            <a:endParaRPr lang="bg-BG" sz="1200" dirty="0">
              <a:latin typeface="Calibri"/>
              <a:cs typeface="Calibri"/>
              <a:sym typeface="Calibri"/>
            </a:endParaRPr>
          </a:p>
        </p:txBody>
      </p:sp>
      <p:sp>
        <p:nvSpPr>
          <p:cNvPr id="30" name="object 30"/>
          <p:cNvSpPr txBox="1"/>
          <p:nvPr/>
        </p:nvSpPr>
        <p:spPr>
          <a:xfrm>
            <a:off x="7295768" y="4467225"/>
            <a:ext cx="2830830" cy="320601"/>
          </a:xfrm>
          <a:prstGeom prst="rect">
            <a:avLst/>
          </a:prstGeom>
        </p:spPr>
        <p:txBody>
          <a:bodyPr vert="horz" wrap="square" lIns="0" tIns="12700" rIns="0" bIns="0" rtlCol="0">
            <a:spAutoFit/>
          </a:bodyPr>
          <a:lstStyle/>
          <a:p>
            <a:pPr marL="220979" marR="5080" indent="-208279">
              <a:spcBef>
                <a:spcPts val="100"/>
              </a:spcBef>
              <a:buSzPct val="83333"/>
              <a:buFont typeface="Symbol"/>
              <a:buChar char=""/>
              <a:tabLst>
                <a:tab pos="220979" algn="l"/>
                <a:tab pos="221615" algn="l"/>
              </a:tabLst>
            </a:pPr>
            <a:r>
              <a:rPr lang="bg-BG" sz="1000" dirty="0">
                <a:latin typeface="Calibri"/>
                <a:sym typeface="Calibri"/>
              </a:rPr>
              <a:t>Намалете потенциалните източници на пламък и не пушете.</a:t>
            </a:r>
            <a:endParaRPr lang="bg-BG" sz="1000" dirty="0">
              <a:latin typeface="Calibri"/>
              <a:cs typeface="Calibri"/>
              <a:sym typeface="Calibri"/>
            </a:endParaRPr>
          </a:p>
        </p:txBody>
      </p:sp>
      <p:sp>
        <p:nvSpPr>
          <p:cNvPr id="31" name="object 31"/>
          <p:cNvSpPr txBox="1"/>
          <p:nvPr/>
        </p:nvSpPr>
        <p:spPr>
          <a:xfrm>
            <a:off x="7295768" y="4847801"/>
            <a:ext cx="2832735" cy="473848"/>
          </a:xfrm>
          <a:prstGeom prst="rect">
            <a:avLst/>
          </a:prstGeom>
        </p:spPr>
        <p:txBody>
          <a:bodyPr vert="horz" wrap="square" lIns="0" tIns="12065" rIns="0" bIns="0" rtlCol="0">
            <a:spAutoFit/>
          </a:bodyPr>
          <a:lstStyle/>
          <a:p>
            <a:pPr marL="220979" marR="5080" indent="-208279" algn="just">
              <a:spcBef>
                <a:spcPts val="95"/>
              </a:spcBef>
              <a:buSzPct val="83333"/>
              <a:buFont typeface="Symbol"/>
              <a:buChar char=""/>
              <a:tabLst>
                <a:tab pos="221615" algn="l"/>
              </a:tabLst>
            </a:pPr>
            <a:r>
              <a:rPr lang="bg-BG" sz="1000" dirty="0">
                <a:latin typeface="Calibri"/>
                <a:sym typeface="Calibri"/>
              </a:rPr>
              <a:t>Свържете се с аварийните служби – кажете им местоположението си и номера и вида на засегнатите бутилки.</a:t>
            </a:r>
            <a:endParaRPr lang="bg-BG" sz="1000" dirty="0">
              <a:latin typeface="Calibri"/>
              <a:cs typeface="Calibri"/>
              <a:sym typeface="Calibri"/>
            </a:endParaRPr>
          </a:p>
        </p:txBody>
      </p:sp>
      <p:sp>
        <p:nvSpPr>
          <p:cNvPr id="32" name="object 32"/>
          <p:cNvSpPr txBox="1"/>
          <p:nvPr/>
        </p:nvSpPr>
        <p:spPr>
          <a:xfrm>
            <a:off x="7295768" y="5381625"/>
            <a:ext cx="2831465" cy="628377"/>
          </a:xfrm>
          <a:prstGeom prst="rect">
            <a:avLst/>
          </a:prstGeom>
        </p:spPr>
        <p:txBody>
          <a:bodyPr vert="horz" wrap="square" lIns="0" tIns="12700" rIns="0" bIns="0" rtlCol="0">
            <a:spAutoFit/>
          </a:bodyPr>
          <a:lstStyle/>
          <a:p>
            <a:pPr marL="220979" marR="5080" indent="-208279" algn="just">
              <a:spcBef>
                <a:spcPts val="100"/>
              </a:spcBef>
              <a:buSzPct val="83333"/>
              <a:buFont typeface="Symbol"/>
              <a:buChar char=""/>
              <a:tabLst>
                <a:tab pos="221615" algn="l"/>
              </a:tabLst>
            </a:pPr>
            <a:r>
              <a:rPr lang="bg-BG" sz="1000" dirty="0">
                <a:latin typeface="Calibri"/>
                <a:sym typeface="Calibri"/>
              </a:rPr>
              <a:t>Ако имате подозрения за изтичане на газ в паркиран автомобил, не се опитвайте да влезете в автомобила и не активирайте дистанционното заключване.</a:t>
            </a:r>
            <a:endParaRPr lang="bg-BG" sz="1000" dirty="0">
              <a:latin typeface="Calibri"/>
              <a:cs typeface="Calibri"/>
              <a:sym typeface="Calibri"/>
            </a:endParaRPr>
          </a:p>
        </p:txBody>
      </p:sp>
      <p:sp>
        <p:nvSpPr>
          <p:cNvPr id="33" name="object 33"/>
          <p:cNvSpPr txBox="1"/>
          <p:nvPr/>
        </p:nvSpPr>
        <p:spPr>
          <a:xfrm>
            <a:off x="7365872" y="6219825"/>
            <a:ext cx="2687320" cy="443070"/>
          </a:xfrm>
          <a:prstGeom prst="rect">
            <a:avLst/>
          </a:prstGeom>
        </p:spPr>
        <p:txBody>
          <a:bodyPr vert="horz" wrap="square" lIns="0" tIns="12065" rIns="0" bIns="0" rtlCol="0">
            <a:spAutoFit/>
          </a:bodyPr>
          <a:lstStyle/>
          <a:p>
            <a:pPr marL="12700" algn="ctr">
              <a:lnSpc>
                <a:spcPct val="100000"/>
              </a:lnSpc>
              <a:spcBef>
                <a:spcPts val="95"/>
              </a:spcBef>
            </a:pPr>
            <a:r>
              <a:rPr lang="bg-BG" sz="1400" b="1" dirty="0">
                <a:latin typeface="Calibri"/>
                <a:sym typeface="Calibri"/>
              </a:rPr>
              <a:t>Свържете се с вашия доставчик </a:t>
            </a:r>
            <a:br>
              <a:rPr lang="en-US" sz="1400" b="1" dirty="0">
                <a:latin typeface="Calibri"/>
                <a:sym typeface="Calibri"/>
              </a:rPr>
            </a:br>
            <a:r>
              <a:rPr lang="bg-BG" sz="1400" b="1" dirty="0">
                <a:latin typeface="Calibri"/>
                <a:sym typeface="Calibri"/>
              </a:rPr>
              <a:t>на газ за съвет</a:t>
            </a:r>
            <a:endParaRPr lang="bg-BG" sz="1400" dirty="0">
              <a:latin typeface="Calibri"/>
              <a:cs typeface="Calibri"/>
              <a:sym typeface="Calibri"/>
            </a:endParaRPr>
          </a:p>
        </p:txBody>
      </p:sp>
      <p:sp>
        <p:nvSpPr>
          <p:cNvPr id="34" name="object 34"/>
          <p:cNvSpPr txBox="1"/>
          <p:nvPr/>
        </p:nvSpPr>
        <p:spPr>
          <a:xfrm>
            <a:off x="7841360" y="515772"/>
            <a:ext cx="2274570" cy="722505"/>
          </a:xfrm>
          <a:prstGeom prst="rect">
            <a:avLst/>
          </a:prstGeom>
        </p:spPr>
        <p:txBody>
          <a:bodyPr vert="horz" wrap="square" lIns="0" tIns="12700" rIns="0" bIns="0" rtlCol="0">
            <a:spAutoFit/>
          </a:bodyPr>
          <a:lstStyle/>
          <a:p>
            <a:pPr marL="12700" marR="5080">
              <a:lnSpc>
                <a:spcPct val="121200"/>
              </a:lnSpc>
              <a:spcBef>
                <a:spcPts val="100"/>
              </a:spcBef>
            </a:pPr>
            <a:r>
              <a:rPr lang="bg-BG" sz="1300" b="1" dirty="0">
                <a:latin typeface="Calibri"/>
                <a:sym typeface="Calibri"/>
              </a:rPr>
              <a:t>ДЕЙНОСТИ ПРИ ИЗВЪНРЕДНИ СИТУАЦИИ – ПРИ ИЗТИЧАНЕ НА ГАЗ</a:t>
            </a:r>
            <a:endParaRPr lang="bg-BG" sz="1300" dirty="0">
              <a:latin typeface="Calibri"/>
              <a:cs typeface="Calibri"/>
              <a:sym typeface="Calibri"/>
            </a:endParaRPr>
          </a:p>
        </p:txBody>
      </p:sp>
      <p:sp>
        <p:nvSpPr>
          <p:cNvPr id="35" name="object 35"/>
          <p:cNvSpPr txBox="1">
            <a:spLocks noGrp="1"/>
          </p:cNvSpPr>
          <p:nvPr>
            <p:ph type="title"/>
          </p:nvPr>
        </p:nvSpPr>
        <p:spPr>
          <a:xfrm>
            <a:off x="391159" y="428625"/>
            <a:ext cx="3100070" cy="259045"/>
          </a:xfrm>
          <a:prstGeom prst="rect">
            <a:avLst/>
          </a:prstGeom>
        </p:spPr>
        <p:txBody>
          <a:bodyPr vert="horz" wrap="square" lIns="0" tIns="12700" rIns="0" bIns="0" rtlCol="0">
            <a:spAutoFit/>
          </a:bodyPr>
          <a:lstStyle/>
          <a:p>
            <a:pPr marL="12700">
              <a:lnSpc>
                <a:spcPct val="100000"/>
              </a:lnSpc>
              <a:spcBef>
                <a:spcPts val="100"/>
              </a:spcBef>
            </a:pPr>
            <a:r>
              <a:rPr lang="bg-BG" sz="1600" dirty="0">
                <a:sym typeface="Calibri"/>
              </a:rPr>
              <a:t>КАК ДА СЕ ПРЕДПАЗВАМЕ</a:t>
            </a:r>
          </a:p>
        </p:txBody>
      </p:sp>
      <p:sp>
        <p:nvSpPr>
          <p:cNvPr id="36" name="object 36"/>
          <p:cNvSpPr/>
          <p:nvPr/>
        </p:nvSpPr>
        <p:spPr>
          <a:xfrm>
            <a:off x="363613" y="750062"/>
            <a:ext cx="3161030" cy="0"/>
          </a:xfrm>
          <a:custGeom>
            <a:avLst/>
            <a:gdLst/>
            <a:ahLst/>
            <a:cxnLst/>
            <a:rect l="l" t="t" r="r" b="b"/>
            <a:pathLst>
              <a:path w="3161029">
                <a:moveTo>
                  <a:pt x="0" y="0"/>
                </a:moveTo>
                <a:lnTo>
                  <a:pt x="3160636" y="0"/>
                </a:lnTo>
              </a:path>
            </a:pathLst>
          </a:custGeom>
          <a:ln w="25400">
            <a:solidFill>
              <a:srgbClr val="92D050"/>
            </a:solidFill>
          </a:ln>
        </p:spPr>
        <p:txBody>
          <a:bodyPr wrap="square" lIns="0" tIns="0" rIns="0" bIns="0" rtlCol="0"/>
          <a:lstStyle/>
          <a:p>
            <a:endParaRPr/>
          </a:p>
        </p:txBody>
      </p:sp>
      <p:sp>
        <p:nvSpPr>
          <p:cNvPr id="37" name="object 37"/>
          <p:cNvSpPr/>
          <p:nvPr/>
        </p:nvSpPr>
        <p:spPr>
          <a:xfrm>
            <a:off x="363613" y="3597910"/>
            <a:ext cx="3161030" cy="0"/>
          </a:xfrm>
          <a:custGeom>
            <a:avLst/>
            <a:gdLst/>
            <a:ahLst/>
            <a:cxnLst/>
            <a:rect l="l" t="t" r="r" b="b"/>
            <a:pathLst>
              <a:path w="3161029">
                <a:moveTo>
                  <a:pt x="0" y="0"/>
                </a:moveTo>
                <a:lnTo>
                  <a:pt x="3160636" y="0"/>
                </a:lnTo>
              </a:path>
            </a:pathLst>
          </a:custGeom>
          <a:ln w="25400">
            <a:solidFill>
              <a:srgbClr val="92D050"/>
            </a:solidFill>
          </a:ln>
        </p:spPr>
        <p:txBody>
          <a:bodyPr wrap="square" lIns="0" tIns="0" rIns="0" bIns="0" rtlCol="0"/>
          <a:lstStyle/>
          <a:p>
            <a:endParaRPr/>
          </a:p>
        </p:txBody>
      </p:sp>
      <p:sp>
        <p:nvSpPr>
          <p:cNvPr id="38" name="object 38"/>
          <p:cNvSpPr/>
          <p:nvPr/>
        </p:nvSpPr>
        <p:spPr>
          <a:xfrm>
            <a:off x="3816858" y="3349498"/>
            <a:ext cx="3061335" cy="0"/>
          </a:xfrm>
          <a:custGeom>
            <a:avLst/>
            <a:gdLst/>
            <a:ahLst/>
            <a:cxnLst/>
            <a:rect l="l" t="t" r="r" b="b"/>
            <a:pathLst>
              <a:path w="3061334">
                <a:moveTo>
                  <a:pt x="0" y="0"/>
                </a:moveTo>
                <a:lnTo>
                  <a:pt x="3061335" y="0"/>
                </a:lnTo>
              </a:path>
            </a:pathLst>
          </a:custGeom>
          <a:ln w="25400">
            <a:solidFill>
              <a:srgbClr val="92D050"/>
            </a:solidFill>
          </a:ln>
        </p:spPr>
        <p:txBody>
          <a:bodyPr wrap="square" lIns="0" tIns="0" rIns="0" bIns="0" rtlCol="0"/>
          <a:lstStyle/>
          <a:p>
            <a:endParaRPr/>
          </a:p>
        </p:txBody>
      </p:sp>
      <p:sp>
        <p:nvSpPr>
          <p:cNvPr id="39" name="object 39"/>
          <p:cNvSpPr/>
          <p:nvPr/>
        </p:nvSpPr>
        <p:spPr>
          <a:xfrm>
            <a:off x="7170541" y="531559"/>
            <a:ext cx="633454" cy="676718"/>
          </a:xfrm>
          <a:prstGeom prst="rect">
            <a:avLst/>
          </a:prstGeom>
          <a:blipFill>
            <a:blip r:embed="rId5" cstate="print"/>
            <a:stretch>
              <a:fillRect/>
            </a:stretch>
          </a:blipFill>
        </p:spPr>
        <p:txBody>
          <a:bodyPr wrap="square" lIns="0" tIns="0" rIns="0" bIns="0" rtlCol="0"/>
          <a:lstStyle/>
          <a:p>
            <a:endParaRPr/>
          </a:p>
        </p:txBody>
      </p:sp>
      <p:sp>
        <p:nvSpPr>
          <p:cNvPr id="40" name="object 40"/>
          <p:cNvSpPr/>
          <p:nvPr/>
        </p:nvSpPr>
        <p:spPr>
          <a:xfrm>
            <a:off x="3822193" y="3502990"/>
            <a:ext cx="634033" cy="640129"/>
          </a:xfrm>
          <a:prstGeom prst="rect">
            <a:avLst/>
          </a:prstGeom>
          <a:blipFill>
            <a:blip r:embed="rId6" cstate="print"/>
            <a:stretch>
              <a:fillRect/>
            </a:stretch>
          </a:blipFill>
        </p:spPr>
        <p:txBody>
          <a:bodyPr wrap="square" lIns="0" tIns="0" rIns="0" bIns="0" rtlCol="0"/>
          <a:lstStyle/>
          <a:p>
            <a:endParaRPr/>
          </a:p>
        </p:txBody>
      </p:sp>
      <p:sp>
        <p:nvSpPr>
          <p:cNvPr id="41" name="object 41"/>
          <p:cNvSpPr txBox="1"/>
          <p:nvPr/>
        </p:nvSpPr>
        <p:spPr>
          <a:xfrm>
            <a:off x="484123" y="7096455"/>
            <a:ext cx="1468755" cy="135293"/>
          </a:xfrm>
          <a:prstGeom prst="rect">
            <a:avLst/>
          </a:prstGeom>
        </p:spPr>
        <p:txBody>
          <a:bodyPr vert="horz" wrap="square" lIns="0" tIns="12065" rIns="0" bIns="0" rtlCol="0">
            <a:spAutoFit/>
          </a:bodyPr>
          <a:lstStyle/>
          <a:p>
            <a:pPr marL="12700">
              <a:lnSpc>
                <a:spcPct val="100000"/>
              </a:lnSpc>
              <a:spcBef>
                <a:spcPts val="95"/>
              </a:spcBef>
            </a:pPr>
            <a:r>
              <a:rPr lang="bg-BG" sz="800" dirty="0">
                <a:latin typeface="Calibri"/>
                <a:sym typeface="Calibri"/>
              </a:rPr>
              <a:t>SL 08/17 (Редакция на SL 03)</a:t>
            </a:r>
            <a:endParaRPr lang="bg-BG" sz="800" dirty="0">
              <a:latin typeface="Calibri"/>
              <a:cs typeface="Calibri"/>
              <a:sym typeface="Calibri"/>
            </a:endParaRPr>
          </a:p>
        </p:txBody>
      </p:sp>
      <p:sp>
        <p:nvSpPr>
          <p:cNvPr id="42" name="object 42"/>
          <p:cNvSpPr txBox="1"/>
          <p:nvPr/>
        </p:nvSpPr>
        <p:spPr>
          <a:xfrm>
            <a:off x="3854322" y="7055916"/>
            <a:ext cx="2812415" cy="282000"/>
          </a:xfrm>
          <a:prstGeom prst="rect">
            <a:avLst/>
          </a:prstGeom>
        </p:spPr>
        <p:txBody>
          <a:bodyPr vert="horz" wrap="square" lIns="0" tIns="12065" rIns="0" bIns="0" rtlCol="0">
            <a:spAutoFit/>
          </a:bodyPr>
          <a:lstStyle/>
          <a:p>
            <a:pPr marL="12700" marR="5080">
              <a:lnSpc>
                <a:spcPct val="121300"/>
              </a:lnSpc>
              <a:spcBef>
                <a:spcPts val="95"/>
              </a:spcBef>
            </a:pPr>
            <a:r>
              <a:rPr lang="bg-BG" sz="750" dirty="0">
                <a:latin typeface="Calibri"/>
                <a:sym typeface="Calibri"/>
              </a:rPr>
              <a:t>© EIGA 2017 – EIGA дава разрешение за възпроизвеждане на тази публикация, стига Асоциацията да е упомената като неин източник</a:t>
            </a:r>
            <a:endParaRPr lang="bg-BG" sz="750" dirty="0">
              <a:latin typeface="Calibri"/>
              <a:cs typeface="Calibri"/>
              <a:sym typeface="Calibri"/>
            </a:endParaRPr>
          </a:p>
        </p:txBody>
      </p:sp>
      <p:sp>
        <p:nvSpPr>
          <p:cNvPr id="43" name="TextBox 42"/>
          <p:cNvSpPr txBox="1"/>
          <p:nvPr/>
        </p:nvSpPr>
        <p:spPr>
          <a:xfrm>
            <a:off x="3837559" y="1190625"/>
            <a:ext cx="2829178" cy="2246769"/>
          </a:xfrm>
          <a:prstGeom prst="rect">
            <a:avLst/>
          </a:prstGeom>
          <a:noFill/>
        </p:spPr>
        <p:txBody>
          <a:bodyPr wrap="square" rtlCol="0">
            <a:spAutoFit/>
          </a:bodyPr>
          <a:lstStyle/>
          <a:p>
            <a:pPr marL="220979" marR="5080" indent="-208279" algn="just">
              <a:spcBef>
                <a:spcPts val="195"/>
              </a:spcBef>
              <a:buSzPct val="83333"/>
              <a:buFont typeface="Symbol"/>
              <a:buChar char=""/>
              <a:tabLst>
                <a:tab pos="233679" algn="l"/>
              </a:tabLst>
            </a:pPr>
            <a:r>
              <a:rPr lang="bg-BG" sz="1000" dirty="0">
                <a:latin typeface="Calibri"/>
                <a:sym typeface="Calibri"/>
              </a:rPr>
              <a:t>Уверете се, че бутилките са правилно разпределени в товарното пространство  и достатъчно обезопасени, за да се предотврати разместване по време на завиване, ускоряване или аварийно спиране.</a:t>
            </a:r>
          </a:p>
          <a:p>
            <a:pPr marL="220979" indent="-208279">
              <a:spcBef>
                <a:spcPts val="600"/>
              </a:spcBef>
              <a:buSzPct val="83333"/>
              <a:buFont typeface="Symbol"/>
              <a:buChar char=""/>
              <a:tabLst>
                <a:tab pos="220979" algn="l"/>
                <a:tab pos="221615" algn="l"/>
              </a:tabLst>
            </a:pPr>
            <a:r>
              <a:rPr lang="bg-BG" sz="1000" dirty="0">
                <a:latin typeface="Calibri"/>
                <a:sym typeface="Calibri"/>
              </a:rPr>
              <a:t>Уверете се, че автомобилът не е претоварен</a:t>
            </a:r>
          </a:p>
          <a:p>
            <a:pPr marL="220979" marR="5080" indent="-208279" algn="just">
              <a:spcBef>
                <a:spcPts val="600"/>
              </a:spcBef>
              <a:buSzPct val="83333"/>
              <a:buFont typeface="Symbol"/>
              <a:buChar char=""/>
              <a:tabLst>
                <a:tab pos="221615" algn="l"/>
              </a:tabLst>
            </a:pPr>
            <a:r>
              <a:rPr lang="bg-BG" sz="1000" dirty="0">
                <a:latin typeface="Calibri"/>
                <a:sym typeface="Calibri"/>
              </a:rPr>
              <a:t>Контейнерите с нискотемпературни течности трябва да бъдат обезопасени в изправено положение, като в най-добрия случай бутилките с предпазни клапани също трябва да са обезопасени по този начин.</a:t>
            </a:r>
            <a:endParaRPr lang="bg-BG" sz="1000" dirty="0">
              <a:latin typeface="Calibri"/>
              <a:cs typeface="Calibri"/>
              <a:sym typeface="Calibri"/>
            </a:endParaRPr>
          </a:p>
        </p:txBody>
      </p:sp>
      <p:pic>
        <p:nvPicPr>
          <p:cNvPr id="6" name="Picture 5">
            <a:extLst>
              <a:ext uri="{FF2B5EF4-FFF2-40B4-BE49-F238E27FC236}">
                <a16:creationId xmlns:a16="http://schemas.microsoft.com/office/drawing/2014/main" id="{6F4B7435-A16B-4C05-8E89-11FEC840B1C7}"/>
              </a:ext>
            </a:extLst>
          </p:cNvPr>
          <p:cNvPicPr>
            <a:picLocks noChangeAspect="1"/>
          </p:cNvPicPr>
          <p:nvPr/>
        </p:nvPicPr>
        <p:blipFill>
          <a:blip r:embed="rId7"/>
          <a:stretch>
            <a:fillRect/>
          </a:stretch>
        </p:blipFill>
        <p:spPr>
          <a:xfrm>
            <a:off x="8082039" y="6773894"/>
            <a:ext cx="1247619" cy="49523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TotalTime>
  <Words>878</Words>
  <Application>Microsoft Office PowerPoint</Application>
  <PresentationFormat>Custom</PresentationFormat>
  <Paragraphs>62</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Calibri</vt:lpstr>
      <vt:lpstr>Symbol</vt:lpstr>
      <vt:lpstr>Office Theme</vt:lpstr>
      <vt:lpstr>БЕЗОПАСНО ТРАНСПОРТИРАНЕ НА ГАЗОВЕ</vt:lpstr>
      <vt:lpstr>КАК ДА СЕ ПРЕДПАЗВАМЕ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 TRANSPORT OF GASES</dc:title>
  <dc:creator>Philip Brickell</dc:creator>
  <cp:lastModifiedBy>Stanchev, Stefan</cp:lastModifiedBy>
  <cp:revision>15</cp:revision>
  <dcterms:created xsi:type="dcterms:W3CDTF">2017-12-06T11:50:39Z</dcterms:created>
  <dcterms:modified xsi:type="dcterms:W3CDTF">2022-04-01T09:55:02Z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2017-10-30T00:00:00Z</vt:filetime>
  </property>
  <property fmtid="{D5CDD505-2E9C-101B-9397-08002B2CF9AE}" pid="3" name="Creator">
    <vt:lpwstr>Microsoft® Publisher 2016</vt:lpwstr>
  </property>
  <property fmtid="{D5CDD505-2E9C-101B-9397-08002B2CF9AE}" pid="4" name="LastSaved">
    <vt:filetime>2017-12-06T00:00:00Z</vt:filetime>
  </property>
</Properties>
</file>